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3"/>
    <p:sldId id="485" r:id="rId4"/>
    <p:sldId id="697" r:id="rId5"/>
    <p:sldId id="480" r:id="rId6"/>
    <p:sldId id="263" r:id="rId8"/>
    <p:sldId id="384" r:id="rId9"/>
    <p:sldId id="470" r:id="rId10"/>
    <p:sldId id="601" r:id="rId11"/>
    <p:sldId id="507" r:id="rId12"/>
    <p:sldId id="508" r:id="rId13"/>
    <p:sldId id="509" r:id="rId14"/>
    <p:sldId id="512" r:id="rId15"/>
    <p:sldId id="698" r:id="rId16"/>
    <p:sldId id="514" r:id="rId17"/>
    <p:sldId id="515" r:id="rId18"/>
    <p:sldId id="425" r:id="rId19"/>
    <p:sldId id="516" r:id="rId20"/>
    <p:sldId id="517" r:id="rId21"/>
    <p:sldId id="699" r:id="rId22"/>
    <p:sldId id="700" r:id="rId23"/>
    <p:sldId id="520" r:id="rId24"/>
    <p:sldId id="701" r:id="rId25"/>
    <p:sldId id="702" r:id="rId26"/>
    <p:sldId id="523" r:id="rId27"/>
    <p:sldId id="524" r:id="rId28"/>
    <p:sldId id="525" r:id="rId29"/>
    <p:sldId id="436" r:id="rId30"/>
    <p:sldId id="563" r:id="rId31"/>
    <p:sldId id="703" r:id="rId32"/>
    <p:sldId id="704" r:id="rId33"/>
    <p:sldId id="705" r:id="rId34"/>
    <p:sldId id="706" r:id="rId35"/>
    <p:sldId id="707" r:id="rId36"/>
    <p:sldId id="708" r:id="rId37"/>
    <p:sldId id="709" r:id="rId38"/>
    <p:sldId id="533" r:id="rId39"/>
    <p:sldId id="534" r:id="rId40"/>
    <p:sldId id="535" r:id="rId41"/>
    <p:sldId id="536" r:id="rId42"/>
    <p:sldId id="537" r:id="rId43"/>
    <p:sldId id="538" r:id="rId44"/>
    <p:sldId id="539" r:id="rId45"/>
    <p:sldId id="540" r:id="rId46"/>
    <p:sldId id="541" r:id="rId47"/>
    <p:sldId id="542" r:id="rId48"/>
    <p:sldId id="543" r:id="rId49"/>
    <p:sldId id="544" r:id="rId50"/>
    <p:sldId id="440" r:id="rId51"/>
    <p:sldId id="545" r:id="rId52"/>
    <p:sldId id="691" r:id="rId53"/>
    <p:sldId id="692" r:id="rId54"/>
    <p:sldId id="693" r:id="rId55"/>
    <p:sldId id="550" r:id="rId56"/>
    <p:sldId id="551" r:id="rId57"/>
    <p:sldId id="694" r:id="rId58"/>
    <p:sldId id="553" r:id="rId59"/>
    <p:sldId id="554" r:id="rId60"/>
    <p:sldId id="695" r:id="rId61"/>
    <p:sldId id="556" r:id="rId62"/>
    <p:sldId id="557" r:id="rId63"/>
    <p:sldId id="696" r:id="rId64"/>
    <p:sldId id="558" r:id="rId65"/>
    <p:sldId id="560" r:id="rId66"/>
    <p:sldId id="561" r:id="rId67"/>
    <p:sldId id="379" r:id="rId68"/>
  </p:sldIdLst>
  <p:sldSz cx="12192000" cy="6858000"/>
  <p:notesSz cx="6858000" cy="9144000"/>
  <p:embeddedFontLst>
    <p:embeddedFont>
      <p:font typeface="隶书" panose="02010509060101010101" pitchFamily="49" charset="-122"/>
      <p:regular r:id="rId72"/>
    </p:embeddedFont>
    <p:embeddedFont>
      <p:font typeface="微软雅黑" panose="020B0503020204020204" pitchFamily="34" charset="-122"/>
      <p:regular r:id="rId73"/>
    </p:embeddedFont>
    <p:embeddedFont>
      <p:font typeface="Calibri" panose="020F0502020204030204" charset="0"/>
      <p:regular r:id="rId74"/>
      <p:bold r:id="rId75"/>
      <p:italic r:id="rId76"/>
      <p:boldItalic r:id="rId77"/>
    </p:embeddedFont>
    <p:embeddedFont>
      <p:font typeface="Berlin Sans FB Demi" panose="020E0802020502020306" pitchFamily="34" charset="0"/>
      <p:bold r:id="rId78"/>
    </p:embeddedFont>
    <p:embeddedFont>
      <p:font typeface="Calibri Light" panose="020F0302020204030204" charset="0"/>
      <p:regular r:id="rId79"/>
      <p:italic r:id="rId8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90959" autoAdjust="0"/>
  </p:normalViewPr>
  <p:slideViewPr>
    <p:cSldViewPr snapToGrid="0" showGuides="1">
      <p:cViewPr varScale="1">
        <p:scale>
          <a:sx n="64" d="100"/>
          <a:sy n="64" d="100"/>
        </p:scale>
        <p:origin x="-996" y="-102"/>
      </p:cViewPr>
      <p:guideLst>
        <p:guide orient="horz" pos="1094"/>
        <p:guide orient="horz" pos="4065"/>
        <p:guide pos="325"/>
        <p:guide pos="7106"/>
        <p:guide pos="172"/>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font" Target="fonts/font9.fntdata"/><Relationship Id="rId8" Type="http://schemas.openxmlformats.org/officeDocument/2006/relationships/slide" Target="slides/slide5.xml"/><Relationship Id="rId79" Type="http://schemas.openxmlformats.org/officeDocument/2006/relationships/font" Target="fonts/font8.fntdata"/><Relationship Id="rId78" Type="http://schemas.openxmlformats.org/officeDocument/2006/relationships/font" Target="fonts/font7.fntdata"/><Relationship Id="rId77" Type="http://schemas.openxmlformats.org/officeDocument/2006/relationships/font" Target="fonts/font6.fntdata"/><Relationship Id="rId76" Type="http://schemas.openxmlformats.org/officeDocument/2006/relationships/font" Target="fonts/font5.fntdata"/><Relationship Id="rId75" Type="http://schemas.openxmlformats.org/officeDocument/2006/relationships/font" Target="fonts/font4.fntdata"/><Relationship Id="rId74" Type="http://schemas.openxmlformats.org/officeDocument/2006/relationships/font" Target="fonts/font3.fntdata"/><Relationship Id="rId73" Type="http://schemas.openxmlformats.org/officeDocument/2006/relationships/font" Target="fonts/font2.fntdata"/><Relationship Id="rId72" Type="http://schemas.openxmlformats.org/officeDocument/2006/relationships/font" Target="fonts/font1.fntdata"/><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notesMaster" Target="notesMasters/notesMaster1.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a:t>
            </a:r>
            <a:r>
              <a:rPr lang="zh-CN" altLang="en-US" dirty="0" smtClean="0"/>
              <a:t>多次。</a:t>
            </a:r>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业务用例图</a:t>
            </a:r>
            <a:r>
              <a:rPr lang="en-US" altLang="zh-CN" dirty="0" smtClean="0"/>
              <a:t>-</a:t>
            </a:r>
            <a:r>
              <a:rPr lang="zh-CN" altLang="en-US" dirty="0" smtClean="0"/>
              <a:t>开源</a:t>
            </a:r>
            <a:r>
              <a:rPr lang="zh-CN" altLang="en-US" baseline="0" dirty="0" smtClean="0"/>
              <a:t>  现状业务序列图</a:t>
            </a:r>
            <a:r>
              <a:rPr lang="en-US" altLang="zh-CN" baseline="0" dirty="0" smtClean="0"/>
              <a:t>-</a:t>
            </a:r>
            <a:r>
              <a:rPr lang="zh-CN" altLang="en-US" baseline="0" dirty="0" smtClean="0"/>
              <a:t>节流</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3" Type="http://schemas.openxmlformats.org/officeDocument/2006/relationships/theme" Target="../theme/theme1.xml"/><Relationship Id="rId62" Type="http://schemas.openxmlformats.org/officeDocument/2006/relationships/image" Target="../media/image2.jpeg"/><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9.xml"/><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20.emf"/><Relationship Id="rId1"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4.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9.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1.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2.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5.xml"/><Relationship Id="rId1" Type="http://schemas.openxmlformats.org/officeDocument/2006/relationships/image" Target="../media/image32.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6.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8.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9.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0.xml"/><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8.xml"/><Relationship Id="rId2" Type="http://schemas.openxmlformats.org/officeDocument/2006/relationships/image" Target="../media/image45.png"/><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image" Target="../media/image47.png"/><Relationship Id="rId1"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image" Target="../media/image49.png"/><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51.png"/><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4.xml"/><Relationship Id="rId2" Type="http://schemas.openxmlformats.org/officeDocument/2006/relationships/image" Target="../media/image33.png"/><Relationship Id="rId1"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53.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58.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53.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5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endParaRPr lang="zh-CN" altLang="en-US" sz="2800" b="1" dirty="0">
              <a:solidFill>
                <a:srgbClr val="BE1007"/>
              </a:solidFill>
              <a:latin typeface="华康俪金黑W8(P)" panose="020B0800000000000000" pitchFamily="34" charset="-122"/>
              <a:ea typeface="华康俪金黑W8(P)" panose="020B08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0" indent="0">
              <a:lnSpc>
                <a:spcPct val="150000"/>
              </a:lnSpc>
              <a:buNone/>
            </a:pPr>
            <a:r>
              <a:rPr lang="zh-CN" altLang="en-US" dirty="0"/>
              <a:t>业务建模是从组织的角度来定位系统应该提供的价值</a:t>
            </a:r>
            <a:r>
              <a:rPr lang="zh-CN" altLang="en-US" dirty="0" smtClean="0"/>
              <a:t>。</a:t>
            </a:r>
            <a:endParaRPr lang="en-US" altLang="zh-CN" dirty="0" smtClean="0"/>
          </a:p>
          <a:p>
            <a:pPr marL="457200" indent="-457200">
              <a:lnSpc>
                <a:spcPct val="150000"/>
              </a:lnSpc>
              <a:buFont typeface="+mj-lt"/>
              <a:buAutoNum type="arabicPeriod"/>
            </a:pPr>
            <a:r>
              <a:rPr lang="zh-CN" altLang="en-US" b="1" dirty="0" smtClean="0">
                <a:solidFill>
                  <a:srgbClr val="FF0000"/>
                </a:solidFill>
              </a:rPr>
              <a:t>明确</a:t>
            </a:r>
            <a:r>
              <a:rPr lang="zh-CN" altLang="en-US" b="1" dirty="0">
                <a:solidFill>
                  <a:srgbClr val="FF0000"/>
                </a:solidFill>
              </a:rPr>
              <a:t>我们为谁服务（选定愿景要改进的组织）</a:t>
            </a:r>
            <a:r>
              <a:rPr lang="zh-CN" altLang="en-US" b="1" dirty="0" smtClean="0">
                <a:solidFill>
                  <a:srgbClr val="FF0000"/>
                </a:solidFill>
              </a:rPr>
              <a:t>。</a:t>
            </a:r>
            <a:endParaRPr lang="zh-CN" altLang="en-US" b="1" dirty="0">
              <a:solidFill>
                <a:srgbClr val="FF0000"/>
              </a:solidFill>
            </a:endParaRPr>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1"/>
          <a:srcRect/>
          <a:stretch>
            <a:fillRect/>
          </a:stretch>
        </p:blipFill>
        <p:spPr bwMode="auto">
          <a:xfrm>
            <a:off x="3809984" y="2097871"/>
            <a:ext cx="1428760" cy="1568064"/>
          </a:xfrm>
          <a:prstGeom prst="rect">
            <a:avLst/>
          </a:prstGeom>
          <a:noFill/>
        </p:spPr>
      </p:pic>
      <p:grpSp>
        <p:nvGrpSpPr>
          <p:cNvPr id="31" name="组合 30"/>
          <p:cNvGrpSpPr/>
          <p:nvPr/>
        </p:nvGrpSpPr>
        <p:grpSpPr>
          <a:xfrm>
            <a:off x="3381356" y="3883822"/>
            <a:ext cx="2428892" cy="655637"/>
            <a:chOff x="1342776" y="5214950"/>
            <a:chExt cx="2428892" cy="655637"/>
          </a:xfrm>
        </p:grpSpPr>
        <p:sp>
          <p:nvSpPr>
            <p:cNvPr id="29"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3883822"/>
            <a:ext cx="2428892" cy="655637"/>
            <a:chOff x="1342776" y="5214950"/>
            <a:chExt cx="2428892" cy="655637"/>
          </a:xfrm>
        </p:grpSpPr>
        <p:sp>
          <p:nvSpPr>
            <p:cNvPr id="33"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038291"/>
            <a:ext cx="1467068" cy="1631216"/>
          </a:xfrm>
          <a:prstGeom prst="rect">
            <a:avLst/>
          </a:prstGeom>
        </p:spPr>
        <p:txBody>
          <a:bodyPr wrap="none">
            <a:spAutoFit/>
          </a:bodyPr>
          <a:lstStyle/>
          <a:p>
            <a:r>
              <a:rPr lang="zh-CN" altLang="en-US" sz="10000" b="1" dirty="0">
                <a:solidFill>
                  <a:srgbClr val="FF0000"/>
                </a:solidFill>
              </a:rPr>
              <a:t>？</a:t>
            </a:r>
            <a:endParaRPr lang="zh-CN" altLang="en-US" sz="10000" b="1" dirty="0">
              <a:solidFill>
                <a:srgbClr val="FF0000"/>
              </a:solidFill>
            </a:endParaRP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2" name="矩形 21"/>
          <p:cNvSpPr/>
          <p:nvPr/>
        </p:nvSpPr>
        <p:spPr>
          <a:xfrm>
            <a:off x="2618125" y="5214260"/>
            <a:ext cx="6955750" cy="461665"/>
          </a:xfrm>
          <a:prstGeom prst="rect">
            <a:avLst/>
          </a:prstGeom>
        </p:spPr>
        <p:txBody>
          <a:bodyPr wrap="none">
            <a:spAutoFit/>
          </a:bodyPr>
          <a:lstStyle/>
          <a:p>
            <a:r>
              <a:rPr lang="zh-CN" altLang="en-US" sz="2400" b="1" dirty="0">
                <a:solidFill>
                  <a:srgbClr val="BF6D07"/>
                </a:solidFill>
                <a:latin typeface="微软雅黑" panose="020B0503020204020204" pitchFamily="34" charset="-122"/>
                <a:ea typeface="微软雅黑" panose="020B0503020204020204" pitchFamily="34" charset="-122"/>
              </a:rPr>
              <a:t>最佳的研究范围就是愿</a:t>
            </a:r>
            <a:r>
              <a:rPr lang="zh-CN" altLang="en-US" sz="2400" b="1" dirty="0" smtClean="0">
                <a:solidFill>
                  <a:srgbClr val="BF6D07"/>
                </a:solidFill>
                <a:latin typeface="微软雅黑" panose="020B0503020204020204" pitchFamily="34" charset="-122"/>
                <a:ea typeface="微软雅黑" panose="020B0503020204020204" pitchFamily="34" charset="-122"/>
              </a:rPr>
              <a:t>景</a:t>
            </a:r>
            <a:r>
              <a:rPr lang="zh-CN" altLang="en-US" sz="2400" b="1" dirty="0">
                <a:solidFill>
                  <a:srgbClr val="BF6D07"/>
                </a:solidFill>
                <a:latin typeface="微软雅黑" panose="020B0503020204020204" pitchFamily="34" charset="-122"/>
                <a:ea typeface="微软雅黑" panose="020B0503020204020204" pitchFamily="34" charset="-122"/>
              </a:rPr>
              <a:t>涉及</a:t>
            </a:r>
            <a:r>
              <a:rPr lang="zh-CN" altLang="en-US" sz="2400" b="1" dirty="0" smtClean="0">
                <a:solidFill>
                  <a:srgbClr val="BF6D07"/>
                </a:solidFill>
                <a:latin typeface="微软雅黑" panose="020B0503020204020204" pitchFamily="34" charset="-122"/>
                <a:ea typeface="微软雅黑" panose="020B0503020204020204" pitchFamily="34" charset="-122"/>
              </a:rPr>
              <a:t>的</a:t>
            </a:r>
            <a:r>
              <a:rPr lang="zh-CN" altLang="en-US" sz="2400" b="1" dirty="0">
                <a:solidFill>
                  <a:srgbClr val="BF6D07"/>
                </a:solidFill>
                <a:latin typeface="微软雅黑" panose="020B0503020204020204" pitchFamily="34" charset="-122"/>
                <a:ea typeface="微软雅黑" panose="020B0503020204020204" pitchFamily="34" charset="-122"/>
              </a:rPr>
              <a:t>、需要改进的组织</a:t>
            </a:r>
            <a:endParaRPr lang="zh-CN" altLang="en-US" sz="2400" b="1" dirty="0">
              <a:solidFill>
                <a:srgbClr val="BF6D07"/>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79880"/>
            <a:ext cx="10972800" cy="4389120"/>
          </a:xfrm>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1"/>
          <a:srcRect l="16406" t="30039" r="34375" b="21511"/>
          <a:stretch>
            <a:fillRect/>
          </a:stretch>
        </p:blipFill>
        <p:spPr bwMode="auto">
          <a:xfrm>
            <a:off x="2952728" y="24780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79094"/>
            <a:ext cx="10972800" cy="4475605"/>
          </a:xfrm>
        </p:spPr>
        <p:txBody>
          <a:bodyPr/>
          <a:lstStyle/>
          <a:p>
            <a:pPr>
              <a:lnSpc>
                <a:spcPct val="120000"/>
              </a:lnSpc>
              <a:spcBef>
                <a:spcPts val="600"/>
              </a:spcBef>
            </a:pPr>
            <a:r>
              <a:rPr lang="zh-CN" altLang="en-US" dirty="0"/>
              <a:t>选定业务组织要结合系统愿景。</a:t>
            </a:r>
            <a:endParaRPr lang="en-US" altLang="zh-CN" dirty="0"/>
          </a:p>
          <a:p>
            <a:pPr lvl="1">
              <a:lnSpc>
                <a:spcPct val="120000"/>
              </a:lnSpc>
              <a:spcBef>
                <a:spcPts val="600"/>
              </a:spcBef>
              <a:buFont typeface="Wingdings" panose="05000000000000000000" pitchFamily="2" charset="2"/>
              <a:buChar char="Ø"/>
            </a:pPr>
            <a:r>
              <a:rPr lang="zh-CN" altLang="en-US" dirty="0" smtClean="0"/>
              <a:t> 可能</a:t>
            </a:r>
            <a:r>
              <a:rPr lang="zh-CN" altLang="en-US" dirty="0"/>
              <a:t>是整个行政组织，也可能是行政组织中的部分。</a:t>
            </a:r>
            <a:endParaRPr lang="en-US" altLang="zh-CN" dirty="0"/>
          </a:p>
        </p:txBody>
      </p:sp>
      <p:pic>
        <p:nvPicPr>
          <p:cNvPr id="13" name="Picture 3"/>
          <p:cNvPicPr>
            <a:picLocks noChangeAspect="1" noChangeArrowheads="1"/>
          </p:cNvPicPr>
          <p:nvPr/>
        </p:nvPicPr>
        <p:blipFill>
          <a:blip r:embed="rId1"/>
          <a:srcRect/>
          <a:stretch>
            <a:fillRect/>
          </a:stretch>
        </p:blipFill>
        <p:spPr bwMode="auto">
          <a:xfrm>
            <a:off x="6310314" y="2708272"/>
            <a:ext cx="3509392" cy="3214710"/>
          </a:xfrm>
          <a:prstGeom prst="rect">
            <a:avLst/>
          </a:prstGeom>
          <a:noFill/>
          <a:ln w="9525">
            <a:noFill/>
            <a:miter lim="800000"/>
            <a:headEnd/>
            <a:tailEnd/>
          </a:ln>
          <a:effectLst/>
        </p:spPr>
      </p:pic>
      <p:grpSp>
        <p:nvGrpSpPr>
          <p:cNvPr id="20" name="组合 19"/>
          <p:cNvGrpSpPr/>
          <p:nvPr/>
        </p:nvGrpSpPr>
        <p:grpSpPr>
          <a:xfrm>
            <a:off x="3347884" y="2636834"/>
            <a:ext cx="7320148" cy="3571900"/>
            <a:chOff x="1823884" y="2928934"/>
            <a:chExt cx="7320148"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p:nvPr/>
          </p:nvSpPr>
          <p:spPr bwMode="auto">
            <a:xfrm rot="10800000" flipV="1">
              <a:off x="1823884" y="3071810"/>
              <a:ext cx="2105176"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sz="2400" dirty="0">
                  <a:ln w="18415" cmpd="sng">
                    <a:solidFill>
                      <a:srgbClr val="FFFFFF"/>
                    </a:solidFill>
                    <a:prstDash val="solid"/>
                  </a:ln>
                  <a:effectLst>
                    <a:outerShdw blurRad="63500" dir="3600000" algn="tl" rotWithShape="0">
                      <a:srgbClr val="000000">
                        <a:alpha val="70000"/>
                      </a:srgbClr>
                    </a:outerShdw>
                  </a:effectLst>
                </a:rPr>
                <a:t>企业管理系统</a:t>
              </a:r>
              <a:endParaRPr lang="zh-CN" altLang="en-US" sz="2400" dirty="0">
                <a:ln w="18415" cmpd="sng">
                  <a:solidFill>
                    <a:srgbClr val="FFFFFF"/>
                  </a:solidFill>
                  <a:prstDash val="solid"/>
                </a:ln>
                <a:effectLst>
                  <a:outerShdw blurRad="63500" dir="3600000" algn="tl" rotWithShape="0">
                    <a:srgbClr val="000000">
                      <a:alpha val="70000"/>
                    </a:srgbClr>
                  </a:outerShdw>
                </a:effectLst>
              </a:endParaRP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tailEnd type="oval" w="med" len="med"/>
            </a:ln>
            <a:effectLst/>
          </p:spPr>
          <p:txBody>
            <a:bodyPr wrap="none" anchor="ctr"/>
            <a:lstStyle/>
            <a:p>
              <a:endParaRPr lang="zh-CN" altLang="en-US"/>
            </a:p>
          </p:txBody>
        </p:sp>
      </p:grpSp>
      <p:grpSp>
        <p:nvGrpSpPr>
          <p:cNvPr id="21" name="组合 20"/>
          <p:cNvGrpSpPr/>
          <p:nvPr/>
        </p:nvGrpSpPr>
        <p:grpSpPr>
          <a:xfrm>
            <a:off x="3347884" y="3708404"/>
            <a:ext cx="3319620" cy="1939936"/>
            <a:chOff x="1823884" y="4000504"/>
            <a:chExt cx="3319620"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p:nvPr/>
          </p:nvSpPr>
          <p:spPr bwMode="auto">
            <a:xfrm>
              <a:off x="1823884" y="5572140"/>
              <a:ext cx="2748116"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pPr algn="ctr"/>
              <a:r>
                <a:rPr lang="zh-CN" altLang="en-US" sz="2400" dirty="0">
                  <a:ln w="18415" cmpd="sng">
                    <a:solidFill>
                      <a:srgbClr val="FFFFFF"/>
                    </a:solidFill>
                    <a:prstDash val="solid"/>
                  </a:ln>
                  <a:effectLst>
                    <a:outerShdw blurRad="63500" dir="3600000" algn="tl" rotWithShape="0">
                      <a:srgbClr val="000000">
                        <a:alpha val="70000"/>
                      </a:srgbClr>
                    </a:outerShdw>
                  </a:effectLst>
                </a:rPr>
                <a:t>企业人力资源系统</a:t>
              </a:r>
              <a:endParaRPr lang="zh-CN" altLang="en-US" sz="2400" dirty="0">
                <a:ln w="18415" cmpd="sng">
                  <a:solidFill>
                    <a:srgbClr val="FFFFFF"/>
                  </a:solidFill>
                  <a:prstDash val="solid"/>
                </a:ln>
                <a:effectLst>
                  <a:outerShdw blurRad="63500" dir="3600000" algn="tl" rotWithShape="0">
                    <a:srgbClr val="000000">
                      <a:alpha val="70000"/>
                    </a:srgbClr>
                  </a:outerShdw>
                </a:effectLst>
              </a:endParaRP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3569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endParaRPr lang="zh-CN" altLang="en-US" dirty="0"/>
          </a:p>
        </p:txBody>
      </p:sp>
      <p:sp>
        <p:nvSpPr>
          <p:cNvPr id="4" name="矩形 3"/>
          <p:cNvSpPr/>
          <p:nvPr/>
        </p:nvSpPr>
        <p:spPr>
          <a:xfrm>
            <a:off x="2166910" y="37496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rPr>
              <a:t>财神银行</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endParaRPr>
          </a:p>
        </p:txBody>
      </p:sp>
      <p:sp>
        <p:nvSpPr>
          <p:cNvPr id="5" name="矩形 4"/>
          <p:cNvSpPr/>
          <p:nvPr/>
        </p:nvSpPr>
        <p:spPr>
          <a:xfrm>
            <a:off x="6667504" y="36782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rPr>
              <a:t>客户部</a:t>
            </a:r>
            <a:endPar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anose="020B0503020204020204" pitchFamily="34" charset="-122"/>
              <a:ea typeface="微软雅黑" panose="020B0503020204020204" pitchFamily="34" charset="-122"/>
            </a:endParaRP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84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endParaRPr lang="en-US" altLang="zh-CN" dirty="0"/>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endParaRPr lang="en-US" altLang="zh-CN" dirty="0"/>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endParaRPr lang="zh-CN" altLang="en-US" dirty="0"/>
          </a:p>
        </p:txBody>
      </p:sp>
      <p:pic>
        <p:nvPicPr>
          <p:cNvPr id="8" name="Picture 2"/>
          <p:cNvPicPr>
            <a:picLocks noChangeAspect="1" noChangeArrowheads="1"/>
          </p:cNvPicPr>
          <p:nvPr/>
        </p:nvPicPr>
        <p:blipFill>
          <a:blip r:embed="rId1"/>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2"/>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1"/>
          <a:srcRect l="15234" t="21318" r="38476" b="16666"/>
          <a:stretch>
            <a:fillRect/>
          </a:stretch>
        </p:blipFill>
        <p:spPr bwMode="auto">
          <a:xfrm>
            <a:off x="4640783" y="2835170"/>
            <a:ext cx="4122217" cy="3339518"/>
          </a:xfrm>
          <a:prstGeom prst="rect">
            <a:avLst/>
          </a:prstGeom>
          <a:noFill/>
          <a:ln w="9525">
            <a:noFill/>
            <a:miter lim="800000"/>
            <a:headEnd/>
            <a:tailEnd/>
          </a:ln>
          <a:effectLst/>
        </p:spPr>
      </p:pic>
      <p:sp>
        <p:nvSpPr>
          <p:cNvPr id="3" name="内容占位符 2"/>
          <p:cNvSpPr>
            <a:spLocks noGrp="1"/>
          </p:cNvSpPr>
          <p:nvPr>
            <p:ph idx="1"/>
          </p:nvPr>
        </p:nvSpPr>
        <p:spPr>
          <a:xfrm>
            <a:off x="609600" y="1331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sp>
        <p:nvSpPr>
          <p:cNvPr id="7" name="线形标注 2(带边框和强调线) 6"/>
          <p:cNvSpPr/>
          <p:nvPr/>
        </p:nvSpPr>
        <p:spPr>
          <a:xfrm>
            <a:off x="9239272" y="3082924"/>
            <a:ext cx="1285884" cy="571504"/>
          </a:xfrm>
          <a:prstGeom prst="accentBorderCallout2">
            <a:avLst>
              <a:gd name="adj1" fmla="val 44147"/>
              <a:gd name="adj2" fmla="val -3818"/>
              <a:gd name="adj3" fmla="val 49226"/>
              <a:gd name="adj4" fmla="val -29083"/>
              <a:gd name="adj5" fmla="val 51936"/>
              <a:gd name="adj6" fmla="val -39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业务组织</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452662" y="37973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9239272" y="5368940"/>
            <a:ext cx="1285884" cy="571504"/>
          </a:xfrm>
          <a:prstGeom prst="accentBorderCallout2">
            <a:avLst>
              <a:gd name="adj1" fmla="val 44147"/>
              <a:gd name="adj2" fmla="val -3818"/>
              <a:gd name="adj3" fmla="val 44146"/>
              <a:gd name="adj4" fmla="val -35856"/>
              <a:gd name="adj5" fmla="val 32996"/>
              <a:gd name="adj6" fmla="val -1062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3" name="线形标注 2(带边框和强调线) 22"/>
          <p:cNvSpPr/>
          <p:nvPr/>
        </p:nvSpPr>
        <p:spPr>
          <a:xfrm>
            <a:off x="9239272" y="5368940"/>
            <a:ext cx="1285884" cy="571504"/>
          </a:xfrm>
          <a:prstGeom prst="accentBorderCallout2">
            <a:avLst>
              <a:gd name="adj1" fmla="val 44147"/>
              <a:gd name="adj2" fmla="val -3818"/>
              <a:gd name="adj3" fmla="val 44146"/>
              <a:gd name="adj4" fmla="val -35856"/>
              <a:gd name="adj5" fmla="val -121579"/>
              <a:gd name="adj6" fmla="val -1110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24" name="线形标注 2(带边框和强调线) 23"/>
          <p:cNvSpPr/>
          <p:nvPr/>
        </p:nvSpPr>
        <p:spPr>
          <a:xfrm>
            <a:off x="9239272" y="5357385"/>
            <a:ext cx="1285884" cy="571504"/>
          </a:xfrm>
          <a:prstGeom prst="accentBorderCallout2">
            <a:avLst>
              <a:gd name="adj1" fmla="val 44147"/>
              <a:gd name="adj2" fmla="val -3818"/>
              <a:gd name="adj3" fmla="val 44146"/>
              <a:gd name="adj4" fmla="val -35856"/>
              <a:gd name="adj5" fmla="val -292426"/>
              <a:gd name="adj6" fmla="val -1086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2" name="TextBox 1"/>
          <p:cNvSpPr txBox="1"/>
          <p:nvPr/>
        </p:nvSpPr>
        <p:spPr>
          <a:xfrm>
            <a:off x="6958738" y="2912660"/>
            <a:ext cx="728421" cy="307777"/>
          </a:xfrm>
          <a:prstGeom prst="rect">
            <a:avLst/>
          </a:prstGeom>
          <a:solidFill>
            <a:srgbClr val="B3C0DF"/>
          </a:solidFill>
        </p:spPr>
        <p:txBody>
          <a:bodyPr wrap="square" rtlCol="0">
            <a:spAutoFit/>
          </a:bodyPr>
          <a:lstStyle/>
          <a:p>
            <a:r>
              <a:rPr lang="zh-CN" altLang="en-US" sz="1400" b="1" dirty="0" smtClean="0"/>
              <a:t>银行</a:t>
            </a:r>
            <a:endParaRPr lang="zh-CN" altLang="en-US"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23" grpId="0" bldLvl="0" animBg="1"/>
      <p:bldP spid="24" grpId="0" bldLvl="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600" dirty="0"/>
              <a:t>第一步：找到软件项目的“老大”；</a:t>
            </a:r>
            <a:endParaRPr lang="en-US" altLang="zh-CN" sz="2600" dirty="0"/>
          </a:p>
          <a:p>
            <a:r>
              <a:rPr lang="zh-CN" altLang="en-US" sz="2600" dirty="0"/>
              <a:t>第二步：得到“老大”对项目的期望（愿景）；</a:t>
            </a:r>
            <a:endParaRPr lang="en-US" altLang="zh-CN" sz="2600" dirty="0"/>
          </a:p>
          <a:p>
            <a:r>
              <a:rPr lang="zh-CN" altLang="en-US" sz="2600" dirty="0"/>
              <a:t>第三步：描述出愿景的度量指标；</a:t>
            </a:r>
            <a:endParaRPr lang="zh-CN" altLang="en-US" sz="2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400" y="1342800"/>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buFont typeface="Wingdings" panose="05000000000000000000" pitchFamily="2" charset="2"/>
              <a:buChar char="Ø"/>
            </a:pPr>
            <a:r>
              <a:rPr lang="zh-CN" altLang="en-US" dirty="0" smtClean="0"/>
              <a:t> 在</a:t>
            </a:r>
            <a:r>
              <a:rPr lang="zh-CN" altLang="en-US" dirty="0"/>
              <a:t>组织之</a:t>
            </a:r>
            <a:r>
              <a:rPr lang="zh-CN" altLang="en-US" dirty="0">
                <a:solidFill>
                  <a:srgbClr val="FF0000"/>
                </a:solidFill>
              </a:rPr>
              <a:t>外</a:t>
            </a:r>
            <a:r>
              <a:rPr lang="zh-CN" altLang="en-US" dirty="0"/>
              <a:t>和组织交互的</a:t>
            </a:r>
            <a:r>
              <a:rPr lang="zh-CN" altLang="en-US" dirty="0">
                <a:solidFill>
                  <a:srgbClr val="FF0000"/>
                </a:solidFill>
              </a:rPr>
              <a:t>人群或组织</a:t>
            </a:r>
            <a:r>
              <a:rPr lang="zh-CN" altLang="en-US" dirty="0"/>
              <a:t>。</a:t>
            </a:r>
            <a:endParaRPr lang="en-US" altLang="zh-CN" dirty="0"/>
          </a:p>
          <a:p>
            <a:pPr lvl="1">
              <a:lnSpc>
                <a:spcPct val="150000"/>
              </a:lnSpc>
              <a:buFont typeface="Wingdings" panose="05000000000000000000" pitchFamily="2" charset="2"/>
              <a:buChar char="Ø"/>
            </a:pPr>
            <a:r>
              <a:rPr lang="zh-CN" altLang="en-US" dirty="0" smtClean="0"/>
              <a:t> 例如</a:t>
            </a:r>
            <a:r>
              <a:rPr lang="zh-CN" altLang="en-US" dirty="0"/>
              <a:t>储户是银行的业务执行者，食客是餐馆的业务执行者。</a:t>
            </a:r>
            <a:endParaRPr lang="en-US" altLang="zh-CN" dirty="0"/>
          </a:p>
        </p:txBody>
      </p:sp>
      <p:pic>
        <p:nvPicPr>
          <p:cNvPr id="1029" name="Picture 5"/>
          <p:cNvPicPr>
            <a:picLocks noChangeAspect="1" noChangeArrowheads="1"/>
          </p:cNvPicPr>
          <p:nvPr/>
        </p:nvPicPr>
        <p:blipFill>
          <a:blip r:embed="rId1"/>
          <a:srcRect l="15625" t="23972" r="18750" b="13331"/>
          <a:stretch>
            <a:fillRect/>
          </a:stretch>
        </p:blipFill>
        <p:spPr bwMode="auto">
          <a:xfrm>
            <a:off x="4952992" y="36639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1"/>
          <a:srcRect l="8677" t="11628" r="6283" b="9302"/>
          <a:stretch>
            <a:fillRect/>
          </a:stretch>
        </p:blipFill>
        <p:spPr bwMode="auto">
          <a:xfrm>
            <a:off x="2024034" y="25336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2"/>
          <a:srcRect l="8721" t="12000" r="6249" b="9999"/>
          <a:stretch>
            <a:fillRect/>
          </a:stretch>
        </p:blipFill>
        <p:spPr bwMode="auto">
          <a:xfrm>
            <a:off x="6453190" y="2533645"/>
            <a:ext cx="4000528" cy="2667019"/>
          </a:xfrm>
          <a:prstGeom prst="rect">
            <a:avLst/>
          </a:prstGeom>
          <a:noFill/>
          <a:ln w="9525">
            <a:noFill/>
            <a:miter lim="800000"/>
            <a:headEnd/>
            <a:tailEnd/>
          </a:ln>
          <a:effectLst/>
        </p:spPr>
      </p:pic>
      <p:sp>
        <p:nvSpPr>
          <p:cNvPr id="10" name="矩形 9"/>
          <p:cNvSpPr/>
          <p:nvPr/>
        </p:nvSpPr>
        <p:spPr>
          <a:xfrm>
            <a:off x="1881158"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TextBox 1"/>
          <p:cNvSpPr txBox="1"/>
          <p:nvPr/>
        </p:nvSpPr>
        <p:spPr>
          <a:xfrm>
            <a:off x="3657600" y="2645104"/>
            <a:ext cx="1814052" cy="461665"/>
          </a:xfrm>
          <a:prstGeom prst="rect">
            <a:avLst/>
          </a:prstGeom>
          <a:solidFill>
            <a:schemeClr val="bg1">
              <a:lumMod val="95000"/>
            </a:schemeClr>
          </a:solid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保和堂医院</a:t>
            </a:r>
            <a:endParaRPr lang="zh-CN" altLang="en-US" sz="2400" dirty="0">
              <a:latin typeface="微软雅黑" panose="020B0503020204020204" pitchFamily="34" charset="-122"/>
              <a:ea typeface="微软雅黑" panose="020B0503020204020204" pitchFamily="34" charset="-122"/>
            </a:endParaRPr>
          </a:p>
        </p:txBody>
      </p:sp>
      <p:sp>
        <p:nvSpPr>
          <p:cNvPr id="23" name="TextBox 22"/>
          <p:cNvSpPr txBox="1"/>
          <p:nvPr/>
        </p:nvSpPr>
        <p:spPr>
          <a:xfrm>
            <a:off x="8290560" y="2645103"/>
            <a:ext cx="1814052" cy="461665"/>
          </a:xfrm>
          <a:prstGeom prst="rect">
            <a:avLst/>
          </a:prstGeom>
          <a:solidFill>
            <a:schemeClr val="bg1">
              <a:lumMod val="85000"/>
            </a:schemeClr>
          </a:solid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明</a:t>
            </a:r>
            <a:r>
              <a:rPr lang="zh-CN" altLang="en-US" sz="2400" dirty="0" smtClean="0">
                <a:latin typeface="微软雅黑" panose="020B0503020204020204" pitchFamily="34" charset="-122"/>
                <a:ea typeface="微软雅黑" panose="020B0503020204020204" pitchFamily="34" charset="-122"/>
              </a:rPr>
              <a:t>德大学</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1"/>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608400" y="1332000"/>
            <a:ext cx="10464800" cy="4136726"/>
          </a:xfrm>
        </p:spPr>
        <p:txBody>
          <a:bodyPr/>
          <a:lstStyle/>
          <a:p>
            <a:pPr>
              <a:lnSpc>
                <a:spcPct val="150000"/>
              </a:lnSpc>
            </a:pPr>
            <a:r>
              <a:rPr lang="zh-CN" altLang="en-US" b="1" dirty="0"/>
              <a:t>业务用例</a:t>
            </a:r>
            <a:r>
              <a:rPr lang="en-US" altLang="zh-CN" b="1" dirty="0"/>
              <a:t>[Business Use Case]</a:t>
            </a:r>
            <a:endParaRPr lang="en-US" altLang="zh-CN" b="1" dirty="0"/>
          </a:p>
          <a:p>
            <a:pPr lvl="1">
              <a:lnSpc>
                <a:spcPct val="150000"/>
              </a:lnSpc>
              <a:buFont typeface="Wingdings" panose="05000000000000000000" pitchFamily="2" charset="2"/>
              <a:buChar char="Ø"/>
            </a:pPr>
            <a:r>
              <a:rPr lang="zh-CN" altLang="en-US" dirty="0" smtClean="0"/>
              <a:t> 组织</a:t>
            </a:r>
            <a:r>
              <a:rPr lang="zh-CN" altLang="en-US" dirty="0"/>
              <a:t>为业务执行者提供的</a:t>
            </a:r>
            <a:r>
              <a:rPr lang="zh-CN" altLang="en-US" dirty="0">
                <a:solidFill>
                  <a:srgbClr val="FF0000"/>
                </a:solidFill>
              </a:rPr>
              <a:t>价值</a:t>
            </a:r>
            <a:r>
              <a:rPr lang="zh-CN" altLang="en-US" dirty="0" smtClean="0"/>
              <a:t>。</a:t>
            </a:r>
            <a:endParaRPr lang="en-US" altLang="zh-CN" dirty="0" smtClean="0"/>
          </a:p>
          <a:p>
            <a:pPr lvl="1">
              <a:lnSpc>
                <a:spcPct val="150000"/>
              </a:lnSpc>
              <a:buFont typeface="Wingdings" panose="05000000000000000000" pitchFamily="2" charset="2"/>
              <a:buChar char="Ø"/>
            </a:pPr>
            <a:r>
              <a:rPr lang="zh-CN" altLang="en-US" dirty="0" smtClean="0"/>
              <a:t> 例如</a:t>
            </a:r>
            <a:r>
              <a:rPr lang="zh-CN" altLang="en-US" dirty="0"/>
              <a:t>银行的业务用例有存款</a:t>
            </a:r>
            <a:r>
              <a:rPr lang="zh-CN" altLang="en-US" dirty="0" smtClean="0"/>
              <a:t>、取款、转账等</a:t>
            </a:r>
            <a:r>
              <a:rPr lang="zh-CN" altLang="en-US" dirty="0"/>
              <a:t>；餐馆的业务用例有吃饭。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nvGraphicFramePr>
        <p:xfrm>
          <a:off x="434715" y="1623712"/>
          <a:ext cx="4766872" cy="4236720"/>
        </p:xfrm>
        <a:graphic>
          <a:graphicData uri="http://schemas.openxmlformats.org/drawingml/2006/table">
            <a:tbl>
              <a:tblPr firstRow="1" bandRow="1"/>
              <a:tblGrid>
                <a:gridCol w="677623"/>
                <a:gridCol w="4089249"/>
              </a:tblGrid>
              <a:tr h="640080">
                <a:tc>
                  <a:txBody>
                    <a:bodyPr/>
                    <a:lstStyle/>
                    <a:p>
                      <a:pPr algn="ctr"/>
                      <a:r>
                        <a:rPr lang="zh-CN" altLang="en-US" sz="2000" dirty="0">
                          <a:latin typeface="微软雅黑" panose="020B0503020204020204" pitchFamily="34" charset="-122"/>
                          <a:ea typeface="微软雅黑" panose="020B0503020204020204" pitchFamily="34" charset="-122"/>
                        </a:rPr>
                        <a:t>老大</a:t>
                      </a:r>
                      <a:endParaRPr lang="zh-CN" altLang="en-US" sz="20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2000" kern="1200" dirty="0">
                          <a:solidFill>
                            <a:schemeClr val="tx1"/>
                          </a:solidFill>
                          <a:latin typeface="微软雅黑" panose="020B0503020204020204" pitchFamily="34" charset="-122"/>
                          <a:ea typeface="微软雅黑" panose="020B0503020204020204" pitchFamily="34" charset="-122"/>
                          <a:cs typeface="+mn-cs"/>
                        </a:rPr>
                        <a:t>财神银行总经理</a:t>
                      </a:r>
                      <a:endParaRPr lang="en-US" altLang="zh-CN" sz="20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471494">
                <a:tc>
                  <a:txBody>
                    <a:bodyPr/>
                    <a:lstStyle/>
                    <a:p>
                      <a:pPr algn="ctr"/>
                      <a:r>
                        <a:rPr lang="zh-CN" altLang="en-US" sz="2000" dirty="0">
                          <a:latin typeface="微软雅黑" panose="020B0503020204020204" pitchFamily="34" charset="-122"/>
                          <a:ea typeface="微软雅黑" panose="020B0503020204020204" pitchFamily="34" charset="-122"/>
                        </a:rPr>
                        <a:t>愿景</a:t>
                      </a:r>
                      <a:endParaRPr lang="zh-CN" altLang="en-US" sz="20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0" algn="l" defTabSz="914400" rtl="0" eaLnBrk="1" latinLnBrk="0" hangingPunct="1">
                        <a:spcBef>
                          <a:spcPct val="50000"/>
                        </a:spcBef>
                      </a:pPr>
                      <a:r>
                        <a:rPr lang="zh-CN" altLang="en-US" sz="2000" kern="1200" dirty="0">
                          <a:solidFill>
                            <a:schemeClr val="tx1"/>
                          </a:solidFill>
                          <a:latin typeface="微软雅黑" panose="020B0503020204020204" pitchFamily="34" charset="-122"/>
                          <a:ea typeface="微软雅黑" panose="020B0503020204020204" pitchFamily="34" charset="-122"/>
                          <a:cs typeface="+mn-cs"/>
                        </a:rPr>
                        <a:t>提高用户满意度，增强核心竞争力</a:t>
                      </a:r>
                      <a:endParaRPr lang="zh-CN" altLang="en-US" sz="20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2009505">
                <a:tc>
                  <a:txBody>
                    <a:bodyPr/>
                    <a:lstStyle/>
                    <a:p>
                      <a:pPr algn="ctr"/>
                      <a:r>
                        <a:rPr lang="zh-CN" altLang="en-US" sz="2000" dirty="0">
                          <a:latin typeface="微软雅黑" panose="020B0503020204020204" pitchFamily="34" charset="-122"/>
                          <a:ea typeface="微软雅黑" panose="020B0503020204020204" pitchFamily="34" charset="-122"/>
                        </a:rPr>
                        <a:t>度量指标</a:t>
                      </a:r>
                      <a:endParaRPr lang="zh-CN" altLang="en-US" sz="2000" dirty="0">
                        <a:latin typeface="微软雅黑" panose="020B0503020204020204" pitchFamily="34" charset="-122"/>
                        <a:ea typeface="微软雅黑" panose="020B0503020204020204" pitchFamily="34" charset="-122"/>
                      </a:endParaRP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2000" kern="1200" dirty="0">
                          <a:solidFill>
                            <a:schemeClr val="tx1"/>
                          </a:solidFill>
                          <a:latin typeface="微软雅黑" panose="020B0503020204020204" pitchFamily="34" charset="-122"/>
                          <a:ea typeface="微软雅黑" panose="020B0503020204020204" pitchFamily="34" charset="-122"/>
                          <a:cs typeface="+mn-cs"/>
                        </a:rPr>
                        <a:t>缩短用户办理普通存取款和转账业务的时间；</a:t>
                      </a:r>
                      <a:endParaRPr lang="zh-CN" altLang="en-US" sz="20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2000" kern="1200" dirty="0">
                          <a:solidFill>
                            <a:schemeClr val="tx1"/>
                          </a:solidFill>
                          <a:latin typeface="微软雅黑" panose="020B0503020204020204" pitchFamily="34" charset="-122"/>
                          <a:ea typeface="微软雅黑" panose="020B0503020204020204" pitchFamily="34" charset="-122"/>
                          <a:cs typeface="+mn-cs"/>
                        </a:rPr>
                        <a:t>增加</a:t>
                      </a:r>
                      <a:r>
                        <a:rPr lang="en-US" altLang="zh-CN" sz="2000" kern="1200" dirty="0">
                          <a:solidFill>
                            <a:schemeClr val="tx1"/>
                          </a:solidFill>
                          <a:latin typeface="微软雅黑" panose="020B0503020204020204" pitchFamily="34" charset="-122"/>
                          <a:ea typeface="微软雅黑" panose="020B0503020204020204" pitchFamily="34" charset="-122"/>
                          <a:cs typeface="+mn-cs"/>
                        </a:rPr>
                        <a:t>7*24</a:t>
                      </a:r>
                      <a:r>
                        <a:rPr lang="zh-CN" altLang="en-US" sz="2000" kern="1200" dirty="0">
                          <a:solidFill>
                            <a:schemeClr val="tx1"/>
                          </a:solidFill>
                          <a:latin typeface="微软雅黑" panose="020B0503020204020204" pitchFamily="34" charset="-122"/>
                          <a:ea typeface="微软雅黑" panose="020B0503020204020204" pitchFamily="34" charset="-122"/>
                          <a:cs typeface="+mn-cs"/>
                        </a:rPr>
                        <a:t>小时不间断的普通存取款和转账业务的服务；</a:t>
                      </a:r>
                      <a:endParaRPr lang="zh-CN" altLang="en-US" sz="2000" kern="1200" dirty="0">
                        <a:solidFill>
                          <a:schemeClr val="tx1"/>
                        </a:solidFill>
                        <a:latin typeface="微软雅黑" panose="020B0503020204020204" pitchFamily="34" charset="-122"/>
                        <a:ea typeface="微软雅黑" panose="020B0503020204020204" pitchFamily="34" charset="-122"/>
                        <a:cs typeface="+mn-cs"/>
                      </a:endParaRP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2000" kern="1200" dirty="0">
                          <a:solidFill>
                            <a:schemeClr val="tx1"/>
                          </a:solidFill>
                          <a:latin typeface="微软雅黑" panose="020B0503020204020204" pitchFamily="34" charset="-122"/>
                          <a:ea typeface="微软雅黑" panose="020B0503020204020204" pitchFamily="34" charset="-122"/>
                          <a:cs typeface="+mn-cs"/>
                        </a:rPr>
                        <a:t>精简从事普通存取款和转账业务职员的工作量；</a:t>
                      </a:r>
                      <a:endParaRPr lang="en-US" altLang="zh-CN" sz="20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bl>
          </a:graphicData>
        </a:graphic>
      </p:graphicFrame>
      <p:pic>
        <p:nvPicPr>
          <p:cNvPr id="2050" name="Picture 2"/>
          <p:cNvPicPr>
            <a:picLocks noChangeAspect="1" noChangeArrowheads="1"/>
          </p:cNvPicPr>
          <p:nvPr/>
        </p:nvPicPr>
        <p:blipFill>
          <a:blip r:embed="rId1"/>
          <a:srcRect l="15234" t="21318" r="38476" b="16666"/>
          <a:stretch>
            <a:fillRect/>
          </a:stretch>
        </p:blipFill>
        <p:spPr bwMode="auto">
          <a:xfrm>
            <a:off x="5647940" y="1620672"/>
            <a:ext cx="5379058" cy="4357718"/>
          </a:xfrm>
          <a:prstGeom prst="rect">
            <a:avLst/>
          </a:prstGeom>
          <a:noFill/>
          <a:ln w="9525">
            <a:noFill/>
            <a:miter lim="800000"/>
            <a:headEnd/>
            <a:tailEnd/>
          </a:ln>
          <a:effectLst/>
        </p:spPr>
      </p:pic>
      <p:sp>
        <p:nvSpPr>
          <p:cNvPr id="8" name="矩形 7"/>
          <p:cNvSpPr/>
          <p:nvPr/>
        </p:nvSpPr>
        <p:spPr>
          <a:xfrm>
            <a:off x="8286680" y="133492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业务组织？</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5643474" y="340662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业务</a:t>
            </a:r>
            <a:r>
              <a:rPr lang="zh-CN" altLang="en-US" sz="2400" dirty="0">
                <a:latin typeface="微软雅黑" panose="020B0503020204020204" pitchFamily="34" charset="-122"/>
                <a:ea typeface="微软雅黑" panose="020B0503020204020204" pitchFamily="34" charset="-122"/>
              </a:rPr>
              <a:t>执行者？</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643870" y="240649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anose="020B0503020204020204" pitchFamily="34" charset="-122"/>
                <a:ea typeface="微软雅黑" panose="020B0503020204020204" pitchFamily="34" charset="-122"/>
              </a:rPr>
              <a:t>业务用例？</a:t>
            </a:r>
            <a:endParaRPr lang="zh-CN" altLang="en-US"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endParaRPr lang="zh-CN" altLang="en-US" dirty="0"/>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1128197" y="1356935"/>
          <a:ext cx="10076832" cy="4881633"/>
        </p:xfrm>
        <a:graphic>
          <a:graphicData uri="http://schemas.openxmlformats.org/drawingml/2006/table">
            <a:tbl>
              <a:tblPr firstRow="1" bandRow="1"/>
              <a:tblGrid>
                <a:gridCol w="2239276"/>
                <a:gridCol w="7837556"/>
              </a:tblGrid>
              <a:tr h="766833">
                <a:tc>
                  <a:txBody>
                    <a:bodyPr/>
                    <a:lstStyle/>
                    <a:p>
                      <a:pPr algn="ctr">
                        <a:lnSpc>
                          <a:spcPct val="150000"/>
                        </a:lnSpc>
                      </a:pPr>
                      <a:r>
                        <a:rPr lang="zh-CN" altLang="en-US" sz="2800" b="1" dirty="0">
                          <a:latin typeface="微软雅黑" panose="020B0503020204020204" pitchFamily="34" charset="-122"/>
                          <a:ea typeface="微软雅黑" panose="020B0503020204020204" pitchFamily="34" charset="-122"/>
                        </a:rPr>
                        <a:t>业务用例</a:t>
                      </a:r>
                      <a:endParaRPr lang="zh-CN" altLang="en-US" sz="2800" b="1"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zh-CN" altLang="en-US" sz="2800" b="1" dirty="0">
                          <a:latin typeface="微软雅黑" panose="020B0503020204020204" pitchFamily="34" charset="-122"/>
                          <a:ea typeface="微软雅黑" panose="020B0503020204020204" pitchFamily="34" charset="-122"/>
                        </a:rPr>
                        <a:t>简述</a:t>
                      </a:r>
                      <a:endParaRPr lang="zh-CN" altLang="en-US" sz="2800" b="1" dirty="0">
                        <a:latin typeface="微软雅黑" panose="020B0503020204020204" pitchFamily="34" charset="-122"/>
                        <a:ea typeface="微软雅黑" panose="020B0503020204020204" pitchFamily="34" charset="-122"/>
                      </a:endParaRPr>
                    </a:p>
                  </a:txBody>
                  <a:tcPr/>
                </a:tc>
              </a:tr>
              <a:tr h="370840">
                <a:tc>
                  <a:txBody>
                    <a:bodyPr/>
                    <a:lstStyle/>
                    <a:p>
                      <a:pPr algn="ctr">
                        <a:lnSpc>
                          <a:spcPct val="150000"/>
                        </a:lnSpc>
                      </a:pPr>
                      <a:r>
                        <a:rPr lang="zh-CN" altLang="en-US" sz="2800" dirty="0">
                          <a:latin typeface="微软雅黑" panose="020B0503020204020204" pitchFamily="34" charset="-122"/>
                          <a:ea typeface="微软雅黑" panose="020B0503020204020204" pitchFamily="34" charset="-122"/>
                        </a:rPr>
                        <a:t>取款</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2800" dirty="0">
                          <a:latin typeface="微软雅黑" panose="020B0503020204020204" pitchFamily="34" charset="-122"/>
                          <a:ea typeface="微软雅黑" panose="020B0503020204020204" pitchFamily="34" charset="-122"/>
                        </a:rPr>
                        <a:t>银行客户于财神银行营业时间，到财神银行的营业厅，由银行柜员协助办理取款业务。</a:t>
                      </a:r>
                      <a:endParaRPr lang="zh-CN" altLang="en-US" sz="2800" dirty="0">
                        <a:latin typeface="微软雅黑" panose="020B0503020204020204" pitchFamily="34" charset="-122"/>
                        <a:ea typeface="微软雅黑" panose="020B0503020204020204" pitchFamily="34" charset="-122"/>
                      </a:endParaRPr>
                    </a:p>
                  </a:txBody>
                  <a:tcPr/>
                </a:tc>
              </a:tr>
              <a:tr h="370840">
                <a:tc>
                  <a:txBody>
                    <a:bodyPr/>
                    <a:lstStyle/>
                    <a:p>
                      <a:pPr algn="ctr">
                        <a:lnSpc>
                          <a:spcPct val="150000"/>
                        </a:lnSpc>
                      </a:pPr>
                      <a:r>
                        <a:rPr lang="zh-CN" altLang="en-US" sz="2800" dirty="0">
                          <a:latin typeface="微软雅黑" panose="020B0503020204020204" pitchFamily="34" charset="-122"/>
                          <a:ea typeface="微软雅黑" panose="020B0503020204020204" pitchFamily="34" charset="-122"/>
                        </a:rPr>
                        <a:t>存款</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latin typeface="微软雅黑" panose="020B0503020204020204" pitchFamily="34" charset="-122"/>
                          <a:ea typeface="微软雅黑" panose="020B0503020204020204" pitchFamily="34" charset="-122"/>
                        </a:rPr>
                        <a:t>银行客户于财神银行营业时间，到财神银行的营业厅，由银行柜员协助办理存款业务。</a:t>
                      </a:r>
                      <a:endParaRPr lang="zh-CN" altLang="en-US" sz="2800" dirty="0">
                        <a:latin typeface="微软雅黑" panose="020B0503020204020204" pitchFamily="34" charset="-122"/>
                        <a:ea typeface="微软雅黑" panose="020B0503020204020204" pitchFamily="34" charset="-122"/>
                      </a:endParaRPr>
                    </a:p>
                  </a:txBody>
                  <a:tcPr/>
                </a:tc>
              </a:tr>
              <a:tr h="370840">
                <a:tc>
                  <a:txBody>
                    <a:bodyPr/>
                    <a:lstStyle/>
                    <a:p>
                      <a:pPr algn="ctr">
                        <a:lnSpc>
                          <a:spcPct val="150000"/>
                        </a:lnSpc>
                      </a:pPr>
                      <a:r>
                        <a:rPr lang="zh-CN" altLang="en-US" sz="2800" dirty="0">
                          <a:latin typeface="微软雅黑" panose="020B0503020204020204" pitchFamily="34" charset="-122"/>
                          <a:ea typeface="微软雅黑" panose="020B0503020204020204" pitchFamily="34" charset="-122"/>
                        </a:rPr>
                        <a:t>转账</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latin typeface="微软雅黑" panose="020B0503020204020204" pitchFamily="34" charset="-122"/>
                          <a:ea typeface="微软雅黑" panose="020B0503020204020204" pitchFamily="34" charset="-122"/>
                        </a:rPr>
                        <a:t>银行客户于财神银行营业时间，到财神银行的营业厅，由银行柜员协助办理转账业务。</a:t>
                      </a:r>
                      <a:endParaRPr lang="zh-CN" altLang="en-US" sz="2800" dirty="0">
                        <a:latin typeface="微软雅黑" panose="020B0503020204020204" pitchFamily="34" charset="-122"/>
                        <a:ea typeface="微软雅黑" panose="020B0503020204020204" pitchFamily="34" charset="-122"/>
                      </a:endParaRPr>
                    </a:p>
                  </a:txBody>
                  <a:tcPr/>
                </a:tc>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示例：业务用例简述</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srcRect/>
          <a:stretch>
            <a:fillRect/>
          </a:stretch>
        </p:blipFill>
        <p:spPr bwMode="auto">
          <a:xfrm>
            <a:off x="1604645" y="1143635"/>
            <a:ext cx="8688705" cy="5253990"/>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endParaRPr lang="zh-CN" altLang="en-US" dirty="0"/>
          </a:p>
          <a:p>
            <a:pPr marL="457200" indent="-457200">
              <a:lnSpc>
                <a:spcPct val="150000"/>
              </a:lnSpc>
              <a:buFont typeface="+mj-lt"/>
              <a:buAutoNum type="arabicPeriod"/>
            </a:pPr>
            <a:r>
              <a:rPr lang="zh-CN" altLang="en-US" dirty="0"/>
              <a:t>我们如何改进（改进业务序列图）。</a:t>
            </a:r>
            <a:endParaRPr lang="zh-CN" altLang="en-US" dirty="0"/>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332000"/>
            <a:ext cx="10972800" cy="4389120"/>
          </a:xfrm>
        </p:spPr>
        <p:txBody>
          <a:bodyPr/>
          <a:lstStyle/>
          <a:p>
            <a:pPr>
              <a:lnSpc>
                <a:spcPct val="120000"/>
              </a:lnSpc>
              <a:spcBef>
                <a:spcPts val="600"/>
              </a:spcBef>
              <a:spcAft>
                <a:spcPts val="600"/>
              </a:spcAft>
            </a:pPr>
            <a:r>
              <a:rPr lang="zh-CN" altLang="en-US" sz="2800" dirty="0"/>
              <a:t>业务序列图帮助我们从</a:t>
            </a:r>
            <a:r>
              <a:rPr lang="zh-CN" altLang="en-US" sz="2800" dirty="0">
                <a:solidFill>
                  <a:srgbClr val="FF0000"/>
                </a:solidFill>
              </a:rPr>
              <a:t>细节上</a:t>
            </a:r>
            <a:r>
              <a:rPr lang="zh-CN" altLang="en-US" sz="2800" dirty="0"/>
              <a:t>了解组织的</a:t>
            </a:r>
            <a:r>
              <a:rPr lang="zh-CN" altLang="en-US" sz="2800" dirty="0">
                <a:solidFill>
                  <a:srgbClr val="FF0000"/>
                </a:solidFill>
              </a:rPr>
              <a:t>业务流程</a:t>
            </a:r>
            <a:r>
              <a:rPr lang="zh-CN" altLang="en-US" sz="2800" dirty="0"/>
              <a:t>。</a:t>
            </a:r>
            <a:endParaRPr lang="en-US" altLang="zh-CN" sz="2800" dirty="0"/>
          </a:p>
          <a:p>
            <a:pPr marL="742950" lvl="2" indent="-342900">
              <a:lnSpc>
                <a:spcPct val="120000"/>
              </a:lnSpc>
              <a:spcBef>
                <a:spcPts val="600"/>
              </a:spcBef>
              <a:spcAft>
                <a:spcPts val="600"/>
              </a:spcAft>
              <a:buFont typeface="Wingdings" panose="05000000000000000000" pitchFamily="2" charset="2"/>
              <a:buChar char="Ø"/>
            </a:pPr>
            <a:r>
              <a:rPr lang="zh-CN" altLang="en-US" sz="2400" dirty="0"/>
              <a:t>每个业务用例都代表一条业务流程</a:t>
            </a:r>
            <a:r>
              <a:rPr lang="zh-CN" altLang="en-US" sz="2400" dirty="0" smtClean="0"/>
              <a:t>，可用</a:t>
            </a:r>
            <a:r>
              <a:rPr lang="zh-CN" altLang="en-US" sz="2400" dirty="0"/>
              <a:t>文字、活动图或序列图来</a:t>
            </a:r>
            <a:r>
              <a:rPr lang="zh-CN" altLang="en-US" sz="2400" dirty="0" smtClean="0"/>
              <a:t>描述。</a:t>
            </a:r>
            <a:endParaRPr lang="en-US" altLang="zh-CN" sz="2400" dirty="0"/>
          </a:p>
        </p:txBody>
      </p:sp>
      <p:pic>
        <p:nvPicPr>
          <p:cNvPr id="24577" name="Picture 1"/>
          <p:cNvPicPr>
            <a:picLocks noChangeAspect="1" noChangeArrowheads="1"/>
          </p:cNvPicPr>
          <p:nvPr/>
        </p:nvPicPr>
        <p:blipFill>
          <a:blip r:embed="rId1"/>
          <a:srcRect l="16406" t="31977" r="15625" b="19573"/>
          <a:stretch>
            <a:fillRect/>
          </a:stretch>
        </p:blipFill>
        <p:spPr bwMode="auto">
          <a:xfrm>
            <a:off x="1995005" y="2805514"/>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7"/>
                                        </p:tgtEl>
                                        <p:attrNameLst>
                                          <p:attrName>style.visibility</p:attrName>
                                        </p:attrNameLst>
                                      </p:cBhvr>
                                      <p:to>
                                        <p:strVal val="visible"/>
                                      </p:to>
                                    </p:set>
                                    <p:animEffect transition="in" filter="fade">
                                      <p:cBhvr>
                                        <p:cTn id="7" dur="500"/>
                                        <p:tgtEl>
                                          <p:spTgt spid="24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从需求调查到需求分析</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11264"/>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矩形 41"/>
          <p:cNvSpPr/>
          <p:nvPr/>
        </p:nvSpPr>
        <p:spPr>
          <a:xfrm>
            <a:off x="8885357" y="81411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内容占位符 2"/>
          <p:cNvSpPr txBox="1"/>
          <p:nvPr/>
        </p:nvSpPr>
        <p:spPr>
          <a:xfrm>
            <a:off x="393700" y="1423761"/>
            <a:ext cx="11375934" cy="4663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1"/>
          <a:stretch>
            <a:fillRect/>
          </a:stretch>
        </p:blipFill>
        <p:spPr>
          <a:xfrm>
            <a:off x="2300960" y="1517178"/>
            <a:ext cx="2409825" cy="1905000"/>
          </a:xfrm>
          <a:prstGeom prst="rect">
            <a:avLst/>
          </a:prstGeom>
        </p:spPr>
      </p:pic>
      <p:pic>
        <p:nvPicPr>
          <p:cNvPr id="17" name="图片 16"/>
          <p:cNvPicPr>
            <a:picLocks noChangeAspect="1"/>
          </p:cNvPicPr>
          <p:nvPr/>
        </p:nvPicPr>
        <p:blipFill>
          <a:blip r:embed="rId2"/>
          <a:stretch>
            <a:fillRect/>
          </a:stretch>
        </p:blipFill>
        <p:spPr>
          <a:xfrm>
            <a:off x="6638356" y="1510647"/>
            <a:ext cx="1066800" cy="1828800"/>
          </a:xfrm>
          <a:prstGeom prst="rect">
            <a:avLst/>
          </a:prstGeom>
        </p:spPr>
      </p:pic>
      <p:pic>
        <p:nvPicPr>
          <p:cNvPr id="18" name="图片 17"/>
          <p:cNvPicPr>
            <a:picLocks noChangeAspect="1"/>
          </p:cNvPicPr>
          <p:nvPr/>
        </p:nvPicPr>
        <p:blipFill>
          <a:blip r:embed="rId3"/>
          <a:stretch>
            <a:fillRect/>
          </a:stretch>
        </p:blipFill>
        <p:spPr>
          <a:xfrm>
            <a:off x="9632727" y="1510647"/>
            <a:ext cx="1028700" cy="2009775"/>
          </a:xfrm>
          <a:prstGeom prst="rect">
            <a:avLst/>
          </a:prstGeom>
        </p:spPr>
      </p:pic>
      <p:sp>
        <p:nvSpPr>
          <p:cNvPr id="19" name="文本框 18"/>
          <p:cNvSpPr txBox="1"/>
          <p:nvPr/>
        </p:nvSpPr>
        <p:spPr>
          <a:xfrm>
            <a:off x="3088110" y="3520422"/>
            <a:ext cx="80021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老板</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533271" y="3519607"/>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中层经理</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9542964" y="3582006"/>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一线员工</a:t>
            </a:r>
            <a:endParaRPr lang="zh-CN" altLang="en-US" sz="24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174381" y="4082937"/>
            <a:ext cx="2723823" cy="430887"/>
          </a:xfrm>
          <a:prstGeom prst="rect">
            <a:avLst/>
          </a:prstGeom>
          <a:noFill/>
        </p:spPr>
        <p:txBody>
          <a:bodyPr wrap="none" rtlCol="0">
            <a:spAutoFit/>
          </a:bodyPr>
          <a:lstStyle/>
          <a:p>
            <a:r>
              <a:rPr lang="zh-CN" altLang="en-US" sz="2200" dirty="0">
                <a:latin typeface="微软雅黑" panose="020B0503020204020204" pitchFamily="34" charset="-122"/>
                <a:ea typeface="微软雅黑" panose="020B0503020204020204" pitchFamily="34" charset="-122"/>
              </a:rPr>
              <a:t>企业战略、开源节流</a:t>
            </a:r>
            <a:endParaRPr lang="zh-CN" altLang="en-US" sz="22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5914549" y="4082937"/>
            <a:ext cx="2723823" cy="430887"/>
          </a:xfrm>
          <a:prstGeom prst="rect">
            <a:avLst/>
          </a:prstGeom>
          <a:noFill/>
        </p:spPr>
        <p:txBody>
          <a:bodyPr wrap="none" rtlCol="0">
            <a:spAutoFit/>
          </a:bodyPr>
          <a:lstStyle/>
          <a:p>
            <a:r>
              <a:rPr lang="zh-CN" altLang="en-US" sz="2200" dirty="0">
                <a:latin typeface="微软雅黑" panose="020B0503020204020204" pitchFamily="34" charset="-122"/>
                <a:ea typeface="微软雅黑" panose="020B0503020204020204" pitchFamily="34" charset="-122"/>
              </a:rPr>
              <a:t>简化管理、优化流程</a:t>
            </a:r>
            <a:endParaRPr lang="zh-CN" altLang="en-US" sz="22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9575887" y="4082937"/>
            <a:ext cx="1313180" cy="430887"/>
          </a:xfrm>
          <a:prstGeom prst="rect">
            <a:avLst/>
          </a:prstGeom>
          <a:noFill/>
        </p:spPr>
        <p:txBody>
          <a:bodyPr wrap="none" rtlCol="0">
            <a:spAutoFit/>
          </a:bodyPr>
          <a:lstStyle/>
          <a:p>
            <a:r>
              <a:rPr lang="zh-CN" altLang="en-US" sz="2200" dirty="0">
                <a:latin typeface="微软雅黑" panose="020B0503020204020204" pitchFamily="34" charset="-122"/>
                <a:ea typeface="微软雅黑" panose="020B0503020204020204" pitchFamily="34" charset="-122"/>
              </a:rPr>
              <a:t>工作简单</a:t>
            </a:r>
            <a:endParaRPr lang="zh-CN" altLang="en-US" sz="22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2807649" y="5437815"/>
            <a:ext cx="1415772" cy="46166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定义愿景</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463869" y="5437815"/>
            <a:ext cx="1415772" cy="46166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业务建模</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527734" y="5422045"/>
            <a:ext cx="1415772" cy="46166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用例分析</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96807" y="3097319"/>
            <a:ext cx="553998" cy="1323439"/>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rPr>
              <a:t>需求调查</a:t>
            </a:r>
            <a:endParaRPr lang="zh-CN" altLang="en-US" sz="24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96807" y="5066473"/>
            <a:ext cx="553998" cy="1323439"/>
          </a:xfrm>
          <a:prstGeom prst="rect">
            <a:avLst/>
          </a:prstGeom>
          <a:noFill/>
        </p:spPr>
        <p:txBody>
          <a:bodyPr vert="eaVert" wrap="none" rtlCol="0">
            <a:spAutoFit/>
          </a:bodyPr>
          <a:lstStyle/>
          <a:p>
            <a:r>
              <a:rPr lang="zh-CN" altLang="en-US" sz="2400" dirty="0">
                <a:latin typeface="微软雅黑" panose="020B0503020204020204" pitchFamily="34" charset="-122"/>
                <a:ea typeface="微软雅黑" panose="020B0503020204020204" pitchFamily="34" charset="-122"/>
              </a:rPr>
              <a:t>需求分析</a:t>
            </a:r>
            <a:endParaRPr lang="zh-CN" altLang="en-US" sz="2400" dirty="0">
              <a:latin typeface="微软雅黑" panose="020B0503020204020204" pitchFamily="34" charset="-122"/>
              <a:ea typeface="微软雅黑" panose="020B0503020204020204" pitchFamily="34" charset="-122"/>
            </a:endParaRPr>
          </a:p>
        </p:txBody>
      </p:sp>
      <p:sp>
        <p:nvSpPr>
          <p:cNvPr id="13" name="虚尾箭头 12"/>
          <p:cNvSpPr/>
          <p:nvPr/>
        </p:nvSpPr>
        <p:spPr>
          <a:xfrm rot="5400000">
            <a:off x="431072" y="4524702"/>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虚尾箭头 31"/>
          <p:cNvSpPr/>
          <p:nvPr/>
        </p:nvSpPr>
        <p:spPr>
          <a:xfrm rot="5400000">
            <a:off x="3221621" y="4714432"/>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虚尾箭头 32"/>
          <p:cNvSpPr/>
          <p:nvPr/>
        </p:nvSpPr>
        <p:spPr>
          <a:xfrm rot="5400000">
            <a:off x="6877841" y="4740807"/>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虚尾箭头 33"/>
          <p:cNvSpPr/>
          <p:nvPr/>
        </p:nvSpPr>
        <p:spPr>
          <a:xfrm rot="5400000">
            <a:off x="9941706" y="4714431"/>
            <a:ext cx="587829" cy="378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32" grpId="0" animBg="1"/>
      <p:bldP spid="33"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6992" t="27132" r="15625" b="12790"/>
          <a:stretch>
            <a:fillRect/>
          </a:stretch>
        </p:blipFill>
        <p:spPr bwMode="auto">
          <a:xfrm>
            <a:off x="2231757" y="2711269"/>
            <a:ext cx="6653600" cy="3587158"/>
          </a:xfrm>
          <a:prstGeom prst="rect">
            <a:avLst/>
          </a:prstGeom>
          <a:noFill/>
          <a:ln w="9525">
            <a:noFill/>
            <a:miter lim="800000"/>
            <a:headEnd/>
            <a:tailEnd/>
          </a:ln>
          <a:effectLst/>
        </p:spPr>
      </p:pic>
      <p:sp>
        <p:nvSpPr>
          <p:cNvPr id="5" name="内容占位符 2"/>
          <p:cNvSpPr>
            <a:spLocks noGrp="1"/>
          </p:cNvSpPr>
          <p:nvPr>
            <p:ph idx="1"/>
          </p:nvPr>
        </p:nvSpPr>
        <p:spPr>
          <a:xfrm>
            <a:off x="575999" y="1332000"/>
            <a:ext cx="10443831" cy="1380203"/>
          </a:xfrm>
        </p:spPr>
        <p:txBody>
          <a:bodyPr/>
          <a:lstStyle/>
          <a:p>
            <a:pPr>
              <a:lnSpc>
                <a:spcPct val="120000"/>
              </a:lnSpc>
              <a:spcBef>
                <a:spcPts val="600"/>
              </a:spcBef>
              <a:spcAft>
                <a:spcPts val="600"/>
              </a:spcAft>
            </a:pPr>
            <a:r>
              <a:rPr lang="zh-CN" altLang="en-US" sz="2800" dirty="0"/>
              <a:t>序列图以</a:t>
            </a:r>
            <a:r>
              <a:rPr lang="zh-CN" altLang="en-US" sz="2800" dirty="0">
                <a:solidFill>
                  <a:srgbClr val="FF0000"/>
                </a:solidFill>
              </a:rPr>
              <a:t>面向对象</a:t>
            </a:r>
            <a:r>
              <a:rPr lang="zh-CN" altLang="en-US" sz="2800" dirty="0"/>
              <a:t>的思想来看业务流程</a:t>
            </a:r>
            <a:r>
              <a:rPr lang="zh-CN" altLang="en-US" sz="2800" dirty="0" smtClean="0"/>
              <a:t>。</a:t>
            </a:r>
            <a:endParaRPr lang="en-US" altLang="zh-CN" sz="2800" dirty="0" smtClean="0"/>
          </a:p>
          <a:p>
            <a:pPr marL="742950" lvl="2" indent="-342900">
              <a:lnSpc>
                <a:spcPct val="120000"/>
              </a:lnSpc>
              <a:spcBef>
                <a:spcPts val="600"/>
              </a:spcBef>
              <a:spcAft>
                <a:spcPts val="600"/>
              </a:spcAft>
              <a:buFont typeface="Wingdings" panose="05000000000000000000" pitchFamily="2" charset="2"/>
              <a:buChar char="Ø"/>
            </a:pPr>
            <a:r>
              <a:rPr lang="zh-CN" altLang="en-US" sz="2400" dirty="0"/>
              <a:t>把业务流程看作是一系列业务对象之间为了完成业务用例而进行的协作。</a:t>
            </a:r>
            <a:endParaRPr lang="zh-CN" altLang="en-US" sz="2400" dirty="0"/>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8750" t="20349" r="37890" b="43798"/>
          <a:stretch>
            <a:fillRect/>
          </a:stretch>
        </p:blipFill>
        <p:spPr bwMode="auto">
          <a:xfrm>
            <a:off x="3595670" y="27123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576000" y="1332000"/>
            <a:ext cx="10972800" cy="4389120"/>
          </a:xfrm>
        </p:spPr>
        <p:txBody>
          <a:bodyPr/>
          <a:lstStyle/>
          <a:p>
            <a:pPr>
              <a:lnSpc>
                <a:spcPct val="120000"/>
              </a:lnSpc>
            </a:pPr>
            <a:r>
              <a:rPr lang="zh-CN" altLang="en-US" dirty="0"/>
              <a:t>业务序列图详细描述业务执行者、业务工人、业务实体之间如何交互，以完成某个业务用例的实现流程。</a:t>
            </a:r>
            <a:endParaRPr lang="zh-CN" altLang="en-US" dirty="0"/>
          </a:p>
        </p:txBody>
      </p:sp>
      <p:sp>
        <p:nvSpPr>
          <p:cNvPr id="5" name="线形标注 2(带边框和强调线) 4"/>
          <p:cNvSpPr/>
          <p:nvPr/>
        </p:nvSpPr>
        <p:spPr>
          <a:xfrm>
            <a:off x="1881158" y="25694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6" name="线形标注 2(带边框和强调线) 5"/>
          <p:cNvSpPr/>
          <p:nvPr/>
        </p:nvSpPr>
        <p:spPr>
          <a:xfrm>
            <a:off x="6881818" y="23551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业务工人</a:t>
            </a:r>
            <a:endParaRPr lang="en-US" altLang="zh-CN" b="1" dirty="0">
              <a:latin typeface="微软雅黑" panose="020B0503020204020204" pitchFamily="34" charset="-122"/>
              <a:ea typeface="微软雅黑" panose="020B0503020204020204" pitchFamily="34" charset="-122"/>
            </a:endParaRPr>
          </a:p>
        </p:txBody>
      </p:sp>
      <p:sp>
        <p:nvSpPr>
          <p:cNvPr id="7" name="线形标注 2(带边框和强调线) 6"/>
          <p:cNvSpPr/>
          <p:nvPr/>
        </p:nvSpPr>
        <p:spPr>
          <a:xfrm>
            <a:off x="9382148" y="37839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业务实体</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024034" y="44268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调用消息</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6096000" y="57841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返回消息</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5999" y="1332000"/>
            <a:ext cx="10801535" cy="4389120"/>
          </a:xfrm>
        </p:spPr>
        <p:txBody>
          <a:bodyPr/>
          <a:lstStyle/>
          <a:p>
            <a:pPr>
              <a:lnSpc>
                <a:spcPct val="120000"/>
              </a:lnSpc>
              <a:spcBef>
                <a:spcPts val="600"/>
              </a:spcBef>
              <a:spcAft>
                <a:spcPts val="600"/>
              </a:spcAft>
            </a:pPr>
            <a:r>
              <a:rPr lang="zh-CN" altLang="en-US" b="1" dirty="0"/>
              <a:t>业务工人</a:t>
            </a:r>
            <a:r>
              <a:rPr lang="en-US" altLang="zh-CN" b="1" dirty="0"/>
              <a:t>[Business worker]</a:t>
            </a:r>
            <a:endParaRPr lang="en-US" altLang="zh-CN" b="1" dirty="0"/>
          </a:p>
          <a:p>
            <a:pPr marL="742950" lvl="2" indent="-342900">
              <a:lnSpc>
                <a:spcPct val="120000"/>
              </a:lnSpc>
              <a:spcBef>
                <a:spcPts val="600"/>
              </a:spcBef>
              <a:spcAft>
                <a:spcPts val="600"/>
              </a:spcAft>
              <a:buFont typeface="Wingdings" panose="05000000000000000000" pitchFamily="2" charset="2"/>
              <a:buChar char="Ø"/>
            </a:pPr>
            <a:r>
              <a:rPr lang="zh-CN" altLang="en-US" sz="2400" dirty="0" smtClean="0"/>
              <a:t>位于</a:t>
            </a:r>
            <a:r>
              <a:rPr lang="zh-CN" altLang="en-US" sz="2400" dirty="0" smtClean="0">
                <a:solidFill>
                  <a:srgbClr val="FF0000"/>
                </a:solidFill>
              </a:rPr>
              <a:t>组织</a:t>
            </a:r>
            <a:r>
              <a:rPr lang="zh-CN" altLang="en-US" sz="2400" dirty="0">
                <a:solidFill>
                  <a:srgbClr val="FF0000"/>
                </a:solidFill>
              </a:rPr>
              <a:t>内部</a:t>
            </a:r>
            <a:r>
              <a:rPr lang="zh-CN" altLang="en-US" sz="2400" dirty="0"/>
              <a:t>，负责业务流程中某些工作的人员</a:t>
            </a:r>
            <a:r>
              <a:rPr lang="zh-CN" altLang="en-US" sz="2400" dirty="0" smtClean="0"/>
              <a:t>。例如</a:t>
            </a:r>
            <a:r>
              <a:rPr lang="zh-CN" altLang="en-US" sz="2400" dirty="0"/>
              <a:t>银行工作人员，医院医生。</a:t>
            </a:r>
            <a:endParaRPr lang="zh-CN" altLang="en-US" sz="2400" dirty="0"/>
          </a:p>
        </p:txBody>
      </p:sp>
      <p:pic>
        <p:nvPicPr>
          <p:cNvPr id="2051" name="Picture 3"/>
          <p:cNvPicPr>
            <a:picLocks noChangeAspect="1" noChangeArrowheads="1"/>
          </p:cNvPicPr>
          <p:nvPr/>
        </p:nvPicPr>
        <p:blipFill>
          <a:blip r:embed="rId1"/>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2"/>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3"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223229" y="5169122"/>
            <a:ext cx="1766528" cy="1176045"/>
            <a:chOff x="4786315" y="5500702"/>
            <a:chExt cx="1766528" cy="1176045"/>
          </a:xfrm>
        </p:grpSpPr>
        <p:sp>
          <p:nvSpPr>
            <p:cNvPr id="12" name="TextBox 11"/>
            <p:cNvSpPr txBox="1"/>
            <p:nvPr/>
          </p:nvSpPr>
          <p:spPr>
            <a:xfrm>
              <a:off x="4786315" y="6215082"/>
              <a:ext cx="1766528"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业务执行者</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业务工人</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201928" cy="4389120"/>
          </a:xfrm>
        </p:spPr>
        <p:txBody>
          <a:bodyPr/>
          <a:lstStyle/>
          <a:p>
            <a:r>
              <a:rPr lang="zh-CN" altLang="en-US" b="1" dirty="0"/>
              <a:t>业务实体</a:t>
            </a:r>
            <a:r>
              <a:rPr lang="en-US" altLang="zh-CN" b="1" dirty="0"/>
              <a:t>[Business Entity]</a:t>
            </a:r>
            <a:endParaRPr lang="en-US" altLang="zh-CN" b="1" dirty="0"/>
          </a:p>
          <a:p>
            <a:pPr marL="742950" lvl="2" indent="-342900">
              <a:lnSpc>
                <a:spcPct val="120000"/>
              </a:lnSpc>
              <a:spcBef>
                <a:spcPts val="600"/>
              </a:spcBef>
              <a:spcAft>
                <a:spcPts val="600"/>
              </a:spcAft>
              <a:buFont typeface="Wingdings" panose="05000000000000000000" pitchFamily="2" charset="2"/>
              <a:buChar char="Ø"/>
            </a:pPr>
            <a:r>
              <a:rPr lang="zh-CN" altLang="en-US" sz="2400" dirty="0"/>
              <a:t>在业务用例的实现流程中，业务工人所使用的“系统”。例如银行</a:t>
            </a:r>
            <a:r>
              <a:rPr lang="zh-CN" altLang="en-US" sz="2400" dirty="0" smtClean="0"/>
              <a:t>的取款机、点钞机</a:t>
            </a:r>
            <a:r>
              <a:rPr lang="zh-CN" altLang="en-US" sz="2400" dirty="0"/>
              <a:t>，学校的校园卡系统。</a:t>
            </a:r>
            <a:endParaRPr lang="en-US" altLang="zh-CN" sz="2400" dirty="0"/>
          </a:p>
          <a:p>
            <a:pPr marL="742950" lvl="2" indent="-342900">
              <a:lnSpc>
                <a:spcPct val="120000"/>
              </a:lnSpc>
              <a:spcBef>
                <a:spcPts val="0"/>
              </a:spcBef>
              <a:spcAft>
                <a:spcPts val="600"/>
              </a:spcAft>
              <a:buFont typeface="Wingdings" panose="05000000000000000000" pitchFamily="2" charset="2"/>
              <a:buChar char="Ø"/>
            </a:pPr>
            <a:r>
              <a:rPr lang="zh-CN" altLang="en-US" sz="2400" dirty="0"/>
              <a:t>可以和业务工人相互取代各自的职责。</a:t>
            </a:r>
            <a:endParaRPr lang="zh-CN" altLang="en-US" sz="2400" dirty="0"/>
          </a:p>
        </p:txBody>
      </p:sp>
      <p:pic>
        <p:nvPicPr>
          <p:cNvPr id="3075" name="Picture 3"/>
          <p:cNvPicPr>
            <a:picLocks noChangeAspect="1" noChangeArrowheads="1"/>
          </p:cNvPicPr>
          <p:nvPr/>
        </p:nvPicPr>
        <p:blipFill>
          <a:blip r:embed="rId1"/>
          <a:srcRect/>
          <a:stretch>
            <a:fillRect/>
          </a:stretch>
        </p:blipFill>
        <p:spPr bwMode="auto">
          <a:xfrm>
            <a:off x="1897940" y="3963542"/>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2"/>
          <a:srcRect/>
          <a:stretch>
            <a:fillRect/>
          </a:stretch>
        </p:blipFill>
        <p:spPr bwMode="auto">
          <a:xfrm>
            <a:off x="7327227" y="3963542"/>
            <a:ext cx="3143241" cy="2357431"/>
          </a:xfrm>
          <a:prstGeom prst="rect">
            <a:avLst/>
          </a:prstGeom>
          <a:noFill/>
        </p:spPr>
      </p:pic>
      <p:pic>
        <p:nvPicPr>
          <p:cNvPr id="21512" name="Picture 8" descr="http://www.jj.js.cn/news/images/200903/13/news_20090313233007089.jpg"/>
          <p:cNvPicPr>
            <a:picLocks noChangeAspect="1" noChangeArrowheads="1"/>
          </p:cNvPicPr>
          <p:nvPr/>
        </p:nvPicPr>
        <p:blipFill>
          <a:blip r:embed="rId3"/>
          <a:srcRect/>
          <a:stretch>
            <a:fillRect/>
          </a:stretch>
        </p:blipFill>
        <p:spPr bwMode="auto">
          <a:xfrm>
            <a:off x="4398269" y="3963542"/>
            <a:ext cx="1758488" cy="2357430"/>
          </a:xfrm>
          <a:prstGeom prst="rect">
            <a:avLst/>
          </a:prstGeom>
          <a:noFill/>
        </p:spPr>
      </p:pic>
      <p:grpSp>
        <p:nvGrpSpPr>
          <p:cNvPr id="41" name="组合 40"/>
          <p:cNvGrpSpPr/>
          <p:nvPr/>
        </p:nvGrpSpPr>
        <p:grpSpPr>
          <a:xfrm>
            <a:off x="5969905" y="3241196"/>
            <a:ext cx="3989051" cy="1143008"/>
            <a:chOff x="4286248" y="3643314"/>
            <a:chExt cx="3989051" cy="1143008"/>
          </a:xfrm>
        </p:grpSpPr>
        <p:sp>
          <p:nvSpPr>
            <p:cNvPr id="13" name="TextBox 12"/>
            <p:cNvSpPr txBox="1"/>
            <p:nvPr/>
          </p:nvSpPr>
          <p:spPr>
            <a:xfrm>
              <a:off x="5643570" y="3643314"/>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业务工人</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4286248" y="4000504"/>
              <a:ext cx="3989051" cy="785818"/>
              <a:chOff x="4286248" y="4000504"/>
              <a:chExt cx="3989051" cy="785818"/>
            </a:xfrm>
          </p:grpSpPr>
          <p:cxnSp>
            <p:nvCxnSpPr>
              <p:cNvPr id="14" name="直接箭头连接符 13"/>
              <p:cNvCxnSpPr/>
              <p:nvPr/>
            </p:nvCxnSpPr>
            <p:spPr>
              <a:xfrm>
                <a:off x="7008697" y="4071942"/>
                <a:ext cx="1266602"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704605"/>
            <a:chOff x="4143372" y="5214950"/>
            <a:chExt cx="2786082" cy="1704605"/>
          </a:xfrm>
        </p:grpSpPr>
        <p:sp>
          <p:nvSpPr>
            <p:cNvPr id="22" name="TextBox 21"/>
            <p:cNvSpPr txBox="1"/>
            <p:nvPr/>
          </p:nvSpPr>
          <p:spPr>
            <a:xfrm>
              <a:off x="4357686" y="6457890"/>
              <a:ext cx="1467068"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业务实体</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398268" y="3312634"/>
            <a:ext cx="2786083" cy="1071570"/>
            <a:chOff x="2714611" y="3714752"/>
            <a:chExt cx="2786083" cy="1071570"/>
          </a:xfrm>
        </p:grpSpPr>
        <p:sp>
          <p:nvSpPr>
            <p:cNvPr id="35" name="TextBox 34"/>
            <p:cNvSpPr txBox="1"/>
            <p:nvPr/>
          </p:nvSpPr>
          <p:spPr>
            <a:xfrm>
              <a:off x="2714611" y="3714752"/>
              <a:ext cx="1714511"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业务执行者</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cxnSp>
          <p:nvCxnSpPr>
            <p:cNvPr id="36" name="直接箭头连接符 35"/>
            <p:cNvCxnSpPr>
              <a:stCxn id="35" idx="3"/>
            </p:cNvCxnSpPr>
            <p:nvPr/>
          </p:nvCxnSpPr>
          <p:spPr>
            <a:xfrm>
              <a:off x="4429122" y="3945585"/>
              <a:ext cx="1071572" cy="840737"/>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9539755" cy="4389120"/>
          </a:xfrm>
        </p:spPr>
        <p:txBody>
          <a:bodyPr/>
          <a:lstStyle/>
          <a:p>
            <a:pPr marL="514350" indent="-457200">
              <a:lnSpc>
                <a:spcPct val="150000"/>
              </a:lnSpc>
              <a:buFont typeface="+mj-lt"/>
              <a:buAutoNum type="arabicPeriod"/>
            </a:pPr>
            <a:r>
              <a:rPr lang="zh-CN" altLang="en-US" dirty="0">
                <a:solidFill>
                  <a:schemeClr val="tx1"/>
                </a:solidFill>
              </a:rPr>
              <a:t>识别业务对象：</a:t>
            </a:r>
            <a:r>
              <a:rPr lang="zh-CN" altLang="en-US" dirty="0"/>
              <a:t>业务执行者、业务工人、业务实体；</a:t>
            </a:r>
            <a:endParaRPr lang="en-US" altLang="zh-CN" dirty="0"/>
          </a:p>
          <a:p>
            <a:pPr marL="514350" indent="-457200">
              <a:lnSpc>
                <a:spcPct val="150000"/>
              </a:lnSpc>
              <a:buFont typeface="+mj-lt"/>
              <a:buAutoNum type="arabicPeriod"/>
            </a:pPr>
            <a:r>
              <a:rPr lang="zh-CN" altLang="en-US" dirty="0">
                <a:solidFill>
                  <a:schemeClr val="tx1"/>
                </a:solidFill>
              </a:rPr>
              <a:t>确定业务对象间的</a:t>
            </a:r>
            <a:r>
              <a:rPr lang="zh-CN" altLang="en-US" dirty="0">
                <a:solidFill>
                  <a:srgbClr val="FF0000"/>
                </a:solidFill>
              </a:rPr>
              <a:t>职责、协作</a:t>
            </a:r>
            <a:r>
              <a:rPr lang="zh-CN" altLang="en-US" dirty="0">
                <a:solidFill>
                  <a:schemeClr val="tx1"/>
                </a:solidFill>
              </a:rPr>
              <a:t>及</a:t>
            </a:r>
            <a:r>
              <a:rPr lang="zh-CN" altLang="en-US" dirty="0">
                <a:solidFill>
                  <a:srgbClr val="FF0000"/>
                </a:solidFill>
              </a:rPr>
              <a:t>交互顺序</a:t>
            </a:r>
            <a:r>
              <a:rPr lang="zh-CN" altLang="en-US" dirty="0">
                <a:solidFill>
                  <a:schemeClr val="tx1"/>
                </a:solidFill>
              </a:rPr>
              <a:t>；</a:t>
            </a:r>
            <a:endParaRPr lang="zh-CN" altLang="en-US" dirty="0"/>
          </a:p>
          <a:p>
            <a:pPr marL="514350" indent="-457200">
              <a:lnSpc>
                <a:spcPct val="150000"/>
              </a:lnSpc>
              <a:buFont typeface="+mj-lt"/>
              <a:buAutoNum type="arabicPeriod"/>
            </a:pPr>
            <a:r>
              <a:rPr lang="zh-CN" altLang="en-US" dirty="0"/>
              <a:t>通过序列图来了解现状，</a:t>
            </a:r>
            <a:r>
              <a:rPr lang="zh-CN" altLang="en-US" dirty="0">
                <a:solidFill>
                  <a:schemeClr val="tx1"/>
                </a:solidFill>
              </a:rPr>
              <a:t>为业务的优化提供依据；</a:t>
            </a:r>
            <a:endParaRPr lang="zh-CN" altLang="en-US" dirty="0">
              <a:solidFill>
                <a:schemeClr val="tx1"/>
              </a:solidFill>
            </a:endParaRPr>
          </a:p>
        </p:txBody>
      </p:sp>
      <p:sp>
        <p:nvSpPr>
          <p:cNvPr id="4" name="文本框 3"/>
          <p:cNvSpPr txBox="1"/>
          <p:nvPr/>
        </p:nvSpPr>
        <p:spPr>
          <a:xfrm>
            <a:off x="274320" y="449590"/>
            <a:ext cx="3434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业务序列图的作用</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5082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285183"/>
            <a:ext cx="11340596" cy="4389120"/>
          </a:xfrm>
        </p:spPr>
        <p:txBody>
          <a:bodyPr/>
          <a:lstStyle/>
          <a:p>
            <a:pPr>
              <a:lnSpc>
                <a:spcPct val="150000"/>
              </a:lnSpc>
            </a:pPr>
            <a:r>
              <a:rPr lang="zh-CN" altLang="en-US" dirty="0"/>
              <a:t>取款业务用例描述</a:t>
            </a:r>
            <a:r>
              <a:rPr lang="zh-CN" altLang="en-US" dirty="0" smtClean="0"/>
              <a:t>：</a:t>
            </a:r>
            <a:endParaRPr lang="en-US" altLang="zh-CN" dirty="0" smtClean="0"/>
          </a:p>
          <a:p>
            <a:pPr marL="742950" lvl="2" indent="-342900">
              <a:lnSpc>
                <a:spcPct val="120000"/>
              </a:lnSpc>
              <a:spcBef>
                <a:spcPts val="600"/>
              </a:spcBef>
              <a:spcAft>
                <a:spcPts val="600"/>
              </a:spcAft>
              <a:buFont typeface="Wingdings" panose="05000000000000000000" pitchFamily="2" charset="2"/>
              <a:buChar char="Ø"/>
            </a:pPr>
            <a:r>
              <a:rPr lang="zh-CN" altLang="en-US" sz="2400" dirty="0"/>
              <a:t>客户在财神银行某分理处柜台前，将储蓄卡递给银行柜员，要求取款。</a:t>
            </a:r>
            <a:endParaRPr lang="en-US" altLang="zh-CN" sz="2400" dirty="0"/>
          </a:p>
          <a:p>
            <a:pPr marL="742950" lvl="2" indent="-342900">
              <a:lnSpc>
                <a:spcPct val="120000"/>
              </a:lnSpc>
              <a:spcBef>
                <a:spcPts val="600"/>
              </a:spcBef>
              <a:spcAft>
                <a:spcPts val="600"/>
              </a:spcAft>
              <a:buFont typeface="Wingdings" panose="05000000000000000000" pitchFamily="2" charset="2"/>
              <a:buChar char="Ø"/>
            </a:pPr>
            <a:r>
              <a:rPr lang="zh-CN" altLang="en-US" sz="2400" dirty="0"/>
              <a:t>柜员接过储蓄卡在工作终端机器上划卡，系统提示客户输入储蓄卡密码。</a:t>
            </a:r>
            <a:endParaRPr lang="en-US" altLang="zh-CN" sz="2400" dirty="0"/>
          </a:p>
          <a:p>
            <a:pPr marL="742950" lvl="2" indent="-342900">
              <a:lnSpc>
                <a:spcPct val="120000"/>
              </a:lnSpc>
              <a:spcBef>
                <a:spcPts val="600"/>
              </a:spcBef>
              <a:spcAft>
                <a:spcPts val="600"/>
              </a:spcAft>
              <a:buFont typeface="Wingdings" panose="05000000000000000000" pitchFamily="2" charset="2"/>
              <a:buChar char="Ø"/>
            </a:pPr>
            <a:r>
              <a:rPr lang="zh-CN" altLang="en-US" sz="2400" dirty="0"/>
              <a:t>客户通过密码录入器输入正确密码后，柜员又询问客户取款金额。</a:t>
            </a:r>
            <a:endParaRPr lang="en-US" altLang="zh-CN" sz="2400" dirty="0"/>
          </a:p>
          <a:p>
            <a:pPr marL="742950" lvl="2" indent="-342900">
              <a:lnSpc>
                <a:spcPct val="120000"/>
              </a:lnSpc>
              <a:spcBef>
                <a:spcPts val="600"/>
              </a:spcBef>
              <a:spcAft>
                <a:spcPts val="600"/>
              </a:spcAft>
              <a:buFont typeface="Wingdings" panose="05000000000000000000" pitchFamily="2" charset="2"/>
              <a:buChar char="Ø"/>
            </a:pPr>
            <a:r>
              <a:rPr lang="zh-CN" altLang="en-US" sz="2400" dirty="0"/>
              <a:t>柜员将取款信息录入银行系统，并使用工作终端打印了一份凭条。</a:t>
            </a:r>
            <a:endParaRPr lang="en-US" altLang="zh-CN" sz="2400" dirty="0"/>
          </a:p>
          <a:p>
            <a:pPr marL="742950" lvl="2" indent="-342900">
              <a:lnSpc>
                <a:spcPct val="120000"/>
              </a:lnSpc>
              <a:spcBef>
                <a:spcPts val="600"/>
              </a:spcBef>
              <a:spcAft>
                <a:spcPts val="600"/>
              </a:spcAft>
              <a:buFont typeface="Wingdings" panose="05000000000000000000" pitchFamily="2" charset="2"/>
              <a:buChar char="Ø"/>
            </a:pPr>
            <a:r>
              <a:rPr lang="zh-CN" altLang="en-US" sz="2400" dirty="0"/>
              <a:t>柜员递出取款凭条，客户签字确认。</a:t>
            </a:r>
            <a:endParaRPr lang="en-US" altLang="zh-CN" sz="2400" dirty="0"/>
          </a:p>
          <a:p>
            <a:pPr marL="742950" lvl="2" indent="-342900">
              <a:lnSpc>
                <a:spcPct val="120000"/>
              </a:lnSpc>
              <a:spcBef>
                <a:spcPts val="600"/>
              </a:spcBef>
              <a:spcAft>
                <a:spcPts val="600"/>
              </a:spcAft>
              <a:buFont typeface="Wingdings" panose="05000000000000000000" pitchFamily="2" charset="2"/>
              <a:buChar char="Ø"/>
            </a:pPr>
            <a:r>
              <a:rPr lang="zh-CN" altLang="en-US" sz="2400" dirty="0"/>
              <a:t>银行柜员在凭条上盖章，最后把钱、储蓄卡及凭条递给客户，取款业务完成。</a:t>
            </a:r>
            <a:endParaRPr lang="en-US" altLang="zh-CN" sz="2400" dirty="0"/>
          </a:p>
          <a:p>
            <a:pPr>
              <a:lnSpc>
                <a:spcPct val="150000"/>
              </a:lnSpc>
            </a:pPr>
            <a:r>
              <a:rPr lang="zh-CN" altLang="en-US" sz="2400" b="1" dirty="0" smtClean="0">
                <a:solidFill>
                  <a:srgbClr val="FF0000"/>
                </a:solidFill>
              </a:rPr>
              <a:t>在</a:t>
            </a:r>
            <a:r>
              <a:rPr lang="zh-CN" altLang="en-US" sz="2400" b="1" dirty="0">
                <a:solidFill>
                  <a:srgbClr val="FF0000"/>
                </a:solidFill>
              </a:rPr>
              <a:t>现实工作中，类似如上的信息都是分析师与组织的业务专家深入沟通</a:t>
            </a:r>
            <a:r>
              <a:rPr lang="zh-CN" altLang="en-US" sz="2400" b="1" dirty="0" smtClean="0">
                <a:solidFill>
                  <a:srgbClr val="FF0000"/>
                </a:solidFill>
              </a:rPr>
              <a:t>后获得的</a:t>
            </a:r>
            <a:endParaRPr lang="zh-CN" altLang="en-US" sz="2400" b="1" dirty="0">
              <a:solidFill>
                <a:srgbClr val="FF0000"/>
              </a:solidFill>
            </a:endParaRP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1"/>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3568594"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3262432" cy="1689052"/>
          </a:xfrm>
          <a:prstGeom prst="rect">
            <a:avLst/>
          </a:prstGeom>
          <a:noFill/>
        </p:spPr>
        <p:txBody>
          <a:bodyPr wrap="non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先用文本写出流程</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在此基础上转化为图</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体会这两种方法的差异</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80988" y="2036982"/>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1"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需求开发</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212857"/>
            <a:ext cx="5780046" cy="5255025"/>
            <a:chOff x="2690472" y="1428736"/>
            <a:chExt cx="5780046" cy="5255025"/>
          </a:xfrm>
        </p:grpSpPr>
        <p:pic>
          <p:nvPicPr>
            <p:cNvPr id="15" name="Picture 2"/>
            <p:cNvPicPr>
              <a:picLocks noChangeAspect="1" noChangeArrowheads="1"/>
            </p:cNvPicPr>
            <p:nvPr/>
          </p:nvPicPr>
          <p:blipFill>
            <a:blip r:embed="rId1"/>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0705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570442"/>
            <a:ext cx="2071702"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19" name="直接连接符 18"/>
          <p:cNvCxnSpPr/>
          <p:nvPr/>
        </p:nvCxnSpPr>
        <p:spPr>
          <a:xfrm flipV="1">
            <a:off x="3905562" y="30702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141682"/>
            <a:ext cx="2261876"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21" name="直接连接符 20"/>
          <p:cNvCxnSpPr/>
          <p:nvPr/>
        </p:nvCxnSpPr>
        <p:spPr>
          <a:xfrm>
            <a:off x="3492700" y="24115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212988"/>
            <a:ext cx="1452900"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1"/>
          <a:srcRect/>
          <a:stretch>
            <a:fillRect/>
          </a:stretch>
        </p:blipFill>
        <p:spPr bwMode="auto">
          <a:xfrm>
            <a:off x="4005550" y="10569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descr="C:\Users\qile\Desktop\软件工程\参考图片\第三节\图片4.png图片4"/>
          <p:cNvPicPr>
            <a:picLocks noChangeAspect="1" noChangeArrowheads="1"/>
          </p:cNvPicPr>
          <p:nvPr/>
        </p:nvPicPr>
        <p:blipFill>
          <a:blip r:embed="rId1"/>
          <a:srcRect/>
          <a:stretch>
            <a:fillRect/>
          </a:stretch>
        </p:blipFill>
        <p:spPr bwMode="auto">
          <a:xfrm>
            <a:off x="2164133" y="1435316"/>
            <a:ext cx="7790180"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blinds(horizontal)">
                                      <p:cBhvr>
                                        <p:cTn id="7"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qile\Desktop\软件工程\参考图片\第三节\图片6.png图片6"/>
          <p:cNvPicPr>
            <a:picLocks noChangeAspect="1" noChangeArrowheads="1"/>
          </p:cNvPicPr>
          <p:nvPr/>
        </p:nvPicPr>
        <p:blipFill>
          <a:blip r:embed="rId1"/>
          <a:srcRect/>
          <a:stretch>
            <a:fillRect/>
          </a:stretch>
        </p:blipFill>
        <p:spPr bwMode="auto">
          <a:xfrm>
            <a:off x="2430358" y="1245497"/>
            <a:ext cx="6457315"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linds(horizontal)">
                                      <p:cBhvr>
                                        <p:cTn id="7"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qile\Desktop\软件工程\参考图片\第三节\图片2.png图片2"/>
          <p:cNvPicPr>
            <a:picLocks noChangeAspect="1" noChangeArrowheads="1"/>
          </p:cNvPicPr>
          <p:nvPr/>
        </p:nvPicPr>
        <p:blipFill>
          <a:blip r:embed="rId1"/>
          <a:srcRect/>
          <a:stretch>
            <a:fillRect/>
          </a:stretch>
        </p:blipFill>
        <p:spPr bwMode="auto">
          <a:xfrm>
            <a:off x="1473200" y="1504950"/>
            <a:ext cx="9245600" cy="4441190"/>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1"/>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1"/>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blinds(horizontal)">
                                      <p:cBhvr>
                                        <p:cTn id="7"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1"/>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linds(horizontal)">
                                      <p:cBhvr>
                                        <p:cTn id="7" dur="5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endParaRPr lang="zh-CN" altLang="en-US" dirty="0"/>
          </a:p>
          <a:p>
            <a:pPr marL="457200" indent="-457200">
              <a:lnSpc>
                <a:spcPct val="150000"/>
              </a:lnSpc>
              <a:buFont typeface="+mj-lt"/>
              <a:buAutoNum type="arabicPeriod"/>
            </a:pPr>
            <a:r>
              <a:rPr lang="zh-CN" altLang="en-US" dirty="0"/>
              <a:t>要改进的组织是什么现状（业务用例图、现状业务序列图）。</a:t>
            </a:r>
            <a:endParaRPr lang="zh-CN" altLang="en-US" dirty="0"/>
          </a:p>
          <a:p>
            <a:pPr marL="457200" indent="-457200">
              <a:lnSpc>
                <a:spcPct val="150000"/>
              </a:lnSpc>
              <a:buFont typeface="+mj-lt"/>
              <a:buAutoNum type="arabicPeriod"/>
            </a:pPr>
            <a:r>
              <a:rPr lang="zh-CN" altLang="en-US" b="1" dirty="0">
                <a:solidFill>
                  <a:srgbClr val="FF0000"/>
                </a:solidFill>
              </a:rPr>
              <a:t>我们如何改进（改进业务序列图）。</a:t>
            </a:r>
            <a:endParaRPr lang="zh-CN" altLang="en-US" b="1" dirty="0">
              <a:solidFill>
                <a:srgbClr val="FF0000"/>
              </a:solidFill>
            </a:endParaRP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endParaRPr lang="zh-CN" altLang="en-US" sz="3200" b="1">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8854440" cy="4389120"/>
          </a:xfrm>
        </p:spPr>
        <p:txBody>
          <a:bodyPr/>
          <a:lstStyle/>
          <a:p>
            <a:pPr>
              <a:lnSpc>
                <a:spcPct val="150000"/>
              </a:lnSpc>
            </a:pPr>
            <a:r>
              <a:rPr lang="zh-CN" altLang="en-US" sz="2800" dirty="0"/>
              <a:t>了解业务组织现状的目的</a:t>
            </a:r>
            <a:r>
              <a:rPr lang="en-US" altLang="zh-CN" sz="2800" dirty="0"/>
              <a:t>——</a:t>
            </a:r>
            <a:r>
              <a:rPr lang="zh-CN" altLang="en-US" sz="2800" dirty="0">
                <a:solidFill>
                  <a:srgbClr val="FF0000"/>
                </a:solidFill>
              </a:rPr>
              <a:t>发现</a:t>
            </a:r>
            <a:r>
              <a:rPr lang="zh-CN" altLang="en-US" sz="2800" dirty="0"/>
              <a:t>流程中的</a:t>
            </a:r>
            <a:r>
              <a:rPr lang="zh-CN" altLang="en-US" sz="2800" dirty="0">
                <a:solidFill>
                  <a:srgbClr val="FF0000"/>
                </a:solidFill>
              </a:rPr>
              <a:t>改进点</a:t>
            </a:r>
            <a:r>
              <a:rPr lang="zh-CN" altLang="en-US" sz="2800" dirty="0"/>
              <a:t>：</a:t>
            </a:r>
            <a:endParaRPr lang="en-US" altLang="zh-CN" sz="2800" dirty="0"/>
          </a:p>
          <a:p>
            <a:pPr lvl="1">
              <a:lnSpc>
                <a:spcPct val="150000"/>
              </a:lnSpc>
              <a:buFont typeface="Wingdings" panose="05000000000000000000" pitchFamily="2" charset="2"/>
              <a:buChar char="Ø"/>
            </a:pPr>
            <a:r>
              <a:rPr lang="zh-CN" altLang="en-US" dirty="0"/>
              <a:t>信息是否可以自动流转？</a:t>
            </a:r>
            <a:endParaRPr lang="en-US" altLang="zh-CN" dirty="0"/>
          </a:p>
          <a:p>
            <a:pPr lvl="1">
              <a:lnSpc>
                <a:spcPct val="150000"/>
              </a:lnSpc>
              <a:buFont typeface="Wingdings" panose="05000000000000000000" pitchFamily="2" charset="2"/>
              <a:buChar char="Ø"/>
            </a:pPr>
            <a:r>
              <a:rPr lang="zh-CN" altLang="en-US" dirty="0"/>
              <a:t>复杂业务逻辑是否可以</a:t>
            </a:r>
            <a:r>
              <a:rPr lang="zh-CN" altLang="en-US" dirty="0">
                <a:sym typeface="+mn-ea"/>
              </a:rPr>
              <a:t>封装？</a:t>
            </a:r>
            <a:endParaRPr lang="en-US" altLang="zh-CN" dirty="0"/>
          </a:p>
          <a:p>
            <a:pPr lvl="1">
              <a:lnSpc>
                <a:spcPct val="150000"/>
              </a:lnSpc>
              <a:buFont typeface="Wingdings" panose="05000000000000000000" pitchFamily="2" charset="2"/>
              <a:buChar char="Ø"/>
            </a:pPr>
            <a:r>
              <a:rPr lang="zh-CN" altLang="en-US" dirty="0"/>
              <a:t>职责是否可以转移？</a:t>
            </a:r>
            <a:endParaRPr lang="en-US" altLang="zh-CN" dirty="0"/>
          </a:p>
          <a:p>
            <a:pPr lvl="1">
              <a:lnSpc>
                <a:spcPct val="150000"/>
              </a:lnSpc>
              <a:buFont typeface="Wingdings" panose="05000000000000000000" pitchFamily="2" charset="2"/>
              <a:buChar char="Ø"/>
            </a:pPr>
            <a:r>
              <a:rPr lang="zh-CN" altLang="en-US" dirty="0"/>
              <a:t>业务对象是否可管理？</a:t>
            </a:r>
            <a:endParaRPr lang="en-US" altLang="zh-CN" dirty="0"/>
          </a:p>
          <a:p>
            <a:pPr lvl="1">
              <a:lnSpc>
                <a:spcPct val="150000"/>
              </a:lnSpc>
              <a:buFont typeface="Wingdings" panose="05000000000000000000" pitchFamily="2" charset="2"/>
              <a:buChar char="Ø"/>
            </a:pPr>
            <a:r>
              <a:rPr lang="zh-CN" altLang="en-US" dirty="0"/>
              <a:t>其他</a:t>
            </a:r>
            <a:r>
              <a:rPr lang="en-US" altLang="zh-CN" dirty="0"/>
              <a:t>……</a:t>
            </a:r>
            <a:endParaRPr lang="en-US" altLang="zh-CN" dirty="0"/>
          </a:p>
          <a:p>
            <a:pPr lvl="0">
              <a:lnSpc>
                <a:spcPct val="150000"/>
              </a:lnSpc>
            </a:pPr>
            <a:r>
              <a:rPr lang="zh-CN" altLang="en-US" sz="2800" dirty="0"/>
              <a:t>接下来具体</a:t>
            </a:r>
            <a:r>
              <a:rPr lang="zh-CN" altLang="en-US" sz="2800" dirty="0">
                <a:solidFill>
                  <a:srgbClr val="FF0000"/>
                </a:solidFill>
              </a:rPr>
              <a:t>分析</a:t>
            </a:r>
            <a:r>
              <a:rPr lang="zh-CN" altLang="en-US" sz="2800" dirty="0"/>
              <a:t>流程中的</a:t>
            </a:r>
            <a:r>
              <a:rPr lang="zh-CN" altLang="en-US" sz="2800" dirty="0">
                <a:solidFill>
                  <a:srgbClr val="FF0000"/>
                </a:solidFill>
              </a:rPr>
              <a:t>改进点</a:t>
            </a:r>
            <a:endParaRPr lang="zh-CN" altLang="en-US" sz="2800" dirty="0">
              <a:solidFill>
                <a:srgbClr val="FF0000"/>
              </a:solidFill>
            </a:endParaRPr>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972800" cy="4389120"/>
          </a:xfrm>
        </p:spPr>
        <p:txBody>
          <a:bodyPr/>
          <a:lstStyle/>
          <a:p>
            <a:pPr>
              <a:lnSpc>
                <a:spcPct val="150000"/>
              </a:lnSpc>
            </a:pPr>
            <a:r>
              <a:rPr lang="zh-CN" altLang="en-US" sz="2800" dirty="0"/>
              <a:t>业务中涉及到信息的流动吗？</a:t>
            </a:r>
            <a:endParaRPr lang="en-US" altLang="zh-CN" sz="2800" dirty="0"/>
          </a:p>
          <a:p>
            <a:pPr>
              <a:lnSpc>
                <a:spcPct val="150000"/>
              </a:lnSpc>
            </a:pPr>
            <a:r>
              <a:rPr lang="zh-CN" altLang="en-US" sz="2800" dirty="0"/>
              <a:t>物流能变成信息流吗？</a:t>
            </a:r>
            <a:endParaRPr lang="zh-CN" altLang="en-US" sz="2800" dirty="0"/>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74320" y="2963823"/>
            <a:ext cx="6641482" cy="3176160"/>
            <a:chOff x="2357422" y="3553992"/>
            <a:chExt cx="6786610" cy="3304008"/>
          </a:xfrm>
        </p:grpSpPr>
        <p:pic>
          <p:nvPicPr>
            <p:cNvPr id="2050" name="Picture 2"/>
            <p:cNvPicPr>
              <a:picLocks noChangeAspect="1" noChangeArrowheads="1"/>
            </p:cNvPicPr>
            <p:nvPr/>
          </p:nvPicPr>
          <p:blipFill>
            <a:blip r:embed="rId1"/>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742" y="2963822"/>
            <a:ext cx="5047555" cy="31615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972800" cy="4389120"/>
          </a:xfrm>
        </p:spPr>
        <p:txBody>
          <a:bodyPr/>
          <a:lstStyle/>
          <a:p>
            <a:pPr>
              <a:lnSpc>
                <a:spcPct val="150000"/>
              </a:lnSpc>
            </a:pPr>
            <a:r>
              <a:rPr lang="zh-CN" altLang="en-US" sz="2800" dirty="0"/>
              <a:t>包含的业务逻辑能封装到系统里吗？</a:t>
            </a:r>
            <a:endParaRPr lang="zh-CN" altLang="en-US" sz="2800" dirty="0"/>
          </a:p>
        </p:txBody>
      </p:sp>
      <p:pic>
        <p:nvPicPr>
          <p:cNvPr id="75778" name="Picture 2"/>
          <p:cNvPicPr>
            <a:picLocks noChangeAspect="1" noChangeArrowheads="1"/>
          </p:cNvPicPr>
          <p:nvPr/>
        </p:nvPicPr>
        <p:blipFill>
          <a:blip r:embed="rId1"/>
          <a:srcRect/>
          <a:stretch>
            <a:fillRect/>
          </a:stretch>
        </p:blipFill>
        <p:spPr bwMode="auto">
          <a:xfrm>
            <a:off x="800040" y="2429827"/>
            <a:ext cx="4643796" cy="3542802"/>
          </a:xfrm>
          <a:prstGeom prst="rect">
            <a:avLst/>
          </a:prstGeom>
          <a:noFill/>
          <a:ln w="9525">
            <a:noFill/>
            <a:miter lim="800000"/>
            <a:headEnd/>
            <a:tailEnd/>
          </a:ln>
          <a:effectLst/>
        </p:spPr>
      </p:pic>
      <p:pic>
        <p:nvPicPr>
          <p:cNvPr id="75779" name="Picture 3" descr="C:\Users\qile\Desktop\软件工程\参考图片\第三节\图片8.png图片8"/>
          <p:cNvPicPr>
            <a:picLocks noChangeAspect="1" noChangeArrowheads="1"/>
          </p:cNvPicPr>
          <p:nvPr/>
        </p:nvPicPr>
        <p:blipFill>
          <a:blip r:embed="rId2"/>
          <a:srcRect/>
          <a:stretch>
            <a:fillRect/>
          </a:stretch>
        </p:blipFill>
        <p:spPr bwMode="auto">
          <a:xfrm>
            <a:off x="5966970" y="2430213"/>
            <a:ext cx="5023907" cy="3542030"/>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972800" cy="4389120"/>
          </a:xfrm>
        </p:spPr>
        <p:txBody>
          <a:bodyPr/>
          <a:lstStyle/>
          <a:p>
            <a:pPr>
              <a:lnSpc>
                <a:spcPct val="150000"/>
              </a:lnSpc>
            </a:pPr>
            <a:r>
              <a:rPr lang="zh-CN" altLang="en-US" sz="2800" dirty="0"/>
              <a:t>业务工人的职责可以转移吗？</a:t>
            </a:r>
            <a:endParaRPr lang="zh-CN" altLang="en-US" sz="2800" dirty="0"/>
          </a:p>
        </p:txBody>
      </p:sp>
      <p:pic>
        <p:nvPicPr>
          <p:cNvPr id="77826" name="Picture 2"/>
          <p:cNvPicPr>
            <a:picLocks noChangeAspect="1" noChangeArrowheads="1"/>
          </p:cNvPicPr>
          <p:nvPr/>
        </p:nvPicPr>
        <p:blipFill>
          <a:blip r:embed="rId1"/>
          <a:srcRect/>
          <a:stretch>
            <a:fillRect/>
          </a:stretch>
        </p:blipFill>
        <p:spPr bwMode="auto">
          <a:xfrm>
            <a:off x="1090613" y="2608289"/>
            <a:ext cx="3704927" cy="3502225"/>
          </a:xfrm>
          <a:prstGeom prst="rect">
            <a:avLst/>
          </a:prstGeom>
          <a:noFill/>
          <a:ln w="9525">
            <a:noFill/>
            <a:miter lim="800000"/>
            <a:headEnd/>
            <a:tailEnd/>
          </a:ln>
          <a:effectLst/>
        </p:spPr>
      </p:pic>
      <p:pic>
        <p:nvPicPr>
          <p:cNvPr id="77827" name="Picture 3"/>
          <p:cNvPicPr>
            <a:picLocks noChangeAspect="1" noChangeArrowheads="1"/>
          </p:cNvPicPr>
          <p:nvPr/>
        </p:nvPicPr>
        <p:blipFill>
          <a:blip r:embed="rId2"/>
          <a:srcRect/>
          <a:stretch>
            <a:fillRect/>
          </a:stretch>
        </p:blipFill>
        <p:spPr bwMode="auto">
          <a:xfrm>
            <a:off x="5614356" y="2608289"/>
            <a:ext cx="5739329" cy="3502225"/>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972800" cy="4389120"/>
          </a:xfrm>
        </p:spPr>
        <p:txBody>
          <a:bodyPr/>
          <a:lstStyle/>
          <a:p>
            <a:pPr>
              <a:lnSpc>
                <a:spcPct val="150000"/>
              </a:lnSpc>
            </a:pPr>
            <a:r>
              <a:rPr lang="zh-CN" altLang="en-US" sz="2800" dirty="0"/>
              <a:t>涉及到什么业务对象？需要系统管理起来吗？</a:t>
            </a:r>
            <a:endParaRPr lang="zh-CN" altLang="en-US" sz="2800" dirty="0"/>
          </a:p>
        </p:txBody>
      </p:sp>
      <p:pic>
        <p:nvPicPr>
          <p:cNvPr id="76802" name="Picture 2"/>
          <p:cNvPicPr>
            <a:picLocks noChangeAspect="1" noChangeArrowheads="1"/>
          </p:cNvPicPr>
          <p:nvPr/>
        </p:nvPicPr>
        <p:blipFill>
          <a:blip r:embed="rId1"/>
          <a:srcRect/>
          <a:stretch>
            <a:fillRect/>
          </a:stretch>
        </p:blipFill>
        <p:spPr bwMode="auto">
          <a:xfrm>
            <a:off x="1944914" y="2177822"/>
            <a:ext cx="3775711" cy="4154396"/>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2"/>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员工管理系统</a:t>
              </a:r>
              <a:endParaRPr lang="zh-CN" altLang="en-US" sz="2000" b="1" dirty="0">
                <a:latin typeface="微软雅黑" panose="020B0503020204020204" pitchFamily="34" charset="-122"/>
                <a:ea typeface="微软雅黑" panose="020B0503020204020204" pitchFamily="34" charset="-122"/>
              </a:endParaRP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客户管理系统</a:t>
              </a:r>
              <a:endParaRPr lang="zh-CN" altLang="en-US" sz="2000" b="1" dirty="0">
                <a:latin typeface="微软雅黑" panose="020B0503020204020204" pitchFamily="34" charset="-122"/>
                <a:ea typeface="微软雅黑" panose="020B0503020204020204" pitchFamily="34" charset="-122"/>
              </a:endParaRP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63109" y="1580283"/>
            <a:ext cx="8229600" cy="4031930"/>
          </a:xfrm>
        </p:spPr>
        <p:txBody>
          <a:bodyPr/>
          <a:lstStyle/>
          <a:p>
            <a:pPr marL="0" indent="0">
              <a:lnSpc>
                <a:spcPct val="150000"/>
              </a:lnSpc>
              <a:buFont typeface="+mj-lt"/>
              <a:buNone/>
            </a:pPr>
            <a:r>
              <a:rPr lang="zh-CN" altLang="en-US" dirty="0"/>
              <a:t>步骤：</a:t>
            </a:r>
            <a:endParaRPr lang="zh-CN" altLang="en-US"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作为一个业务实体进行整体设计；</a:t>
            </a:r>
            <a:endParaRPr lang="en-US" altLang="zh-CN"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endParaRPr lang="zh-CN" altLang="en-US" dirty="0"/>
          </a:p>
        </p:txBody>
      </p:sp>
      <p:sp>
        <p:nvSpPr>
          <p:cNvPr id="4" name="文本框 3"/>
          <p:cNvSpPr txBox="1"/>
          <p:nvPr/>
        </p:nvSpPr>
        <p:spPr>
          <a:xfrm>
            <a:off x="274320" y="449590"/>
            <a:ext cx="8310880" cy="583565"/>
          </a:xfrm>
          <a:prstGeom prst="rect">
            <a:avLst/>
          </a:prstGeom>
          <a:noFill/>
        </p:spPr>
        <p:txBody>
          <a:bodyPr wrap="none" rtlCol="0">
            <a:spAutoFit/>
          </a:bodyPr>
          <a:lstStyle/>
          <a:p>
            <a:pPr algn="l"/>
            <a:r>
              <a:rPr lang="zh-CN" altLang="en-US" sz="3200" b="1" dirty="0">
                <a:solidFill>
                  <a:srgbClr val="141316"/>
                </a:solidFill>
                <a:latin typeface="微软雅黑" panose="020B0503020204020204" pitchFamily="34" charset="-122"/>
                <a:ea typeface="微软雅黑" panose="020B0503020204020204" pitchFamily="34" charset="-122"/>
                <a:sym typeface="+mn-ea"/>
              </a:rPr>
              <a:t>如何采用</a:t>
            </a:r>
            <a:r>
              <a:rPr lang="zh-CN" altLang="en-US" sz="3200" b="1" dirty="0">
                <a:solidFill>
                  <a:schemeClr val="tx1"/>
                </a:solidFill>
                <a:latin typeface="微软雅黑" panose="020B0503020204020204" pitchFamily="34" charset="-122"/>
                <a:ea typeface="微软雅黑" panose="020B0503020204020204" pitchFamily="34" charset="-122"/>
                <a:sym typeface="+mn-ea"/>
              </a:rPr>
              <a:t>改进业务序列</a:t>
            </a:r>
            <a:r>
              <a:rPr lang="zh-CN" altLang="en-US" sz="3200" b="1" dirty="0">
                <a:solidFill>
                  <a:srgbClr val="141316"/>
                </a:solidFill>
                <a:latin typeface="微软雅黑" panose="020B0503020204020204" pitchFamily="34" charset="-122"/>
                <a:ea typeface="微软雅黑" panose="020B0503020204020204" pitchFamily="34" charset="-122"/>
                <a:sym typeface="+mn-ea"/>
              </a:rPr>
              <a:t>图来改进现有业务流程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531936" y="58625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6000" y="1332000"/>
            <a:ext cx="10972800" cy="4389120"/>
          </a:xfrm>
        </p:spPr>
        <p:txBody>
          <a:bodyPr/>
          <a:lstStyle/>
          <a:p>
            <a:pPr>
              <a:lnSpc>
                <a:spcPct val="150000"/>
              </a:lnSpc>
            </a:pPr>
            <a:r>
              <a:rPr lang="zh-CN" altLang="en-US" dirty="0"/>
              <a:t>通过</a:t>
            </a:r>
            <a:r>
              <a:rPr lang="zh-CN" altLang="en-US" dirty="0" smtClean="0"/>
              <a:t>分析现状</a:t>
            </a:r>
            <a:r>
              <a:rPr lang="zh-CN" altLang="en-US" dirty="0"/>
              <a:t>业务序列图，结合</a:t>
            </a:r>
            <a:r>
              <a:rPr lang="zh-CN" altLang="en-US" dirty="0" smtClean="0"/>
              <a:t>老大的愿</a:t>
            </a:r>
            <a:r>
              <a:rPr lang="zh-CN" altLang="en-US" dirty="0"/>
              <a:t>景</a:t>
            </a:r>
            <a:r>
              <a:rPr lang="zh-CN" altLang="en-US" dirty="0" smtClean="0"/>
              <a:t>，分析</a:t>
            </a:r>
            <a:r>
              <a:rPr lang="zh-CN" altLang="en-US" dirty="0"/>
              <a:t>出如下可改进的思路：</a:t>
            </a:r>
            <a:endParaRPr lang="en-US" altLang="zh-CN" dirty="0"/>
          </a:p>
          <a:p>
            <a:pPr lvl="1">
              <a:lnSpc>
                <a:spcPct val="150000"/>
              </a:lnSpc>
              <a:buFont typeface="Wingdings" panose="05000000000000000000" pitchFamily="2" charset="2"/>
              <a:buChar char="Ø"/>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buFont typeface="Wingdings" panose="05000000000000000000" pitchFamily="2" charset="2"/>
              <a:buChar char="Ø"/>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buFont typeface="Wingdings" panose="05000000000000000000" pitchFamily="2" charset="2"/>
              <a:buChar char="Ø"/>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改进前</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改进后</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344819"/>
            <a:ext cx="10972800" cy="4389120"/>
          </a:xfrm>
        </p:spPr>
        <p:txBody>
          <a:bodyPr/>
          <a:lstStyle/>
          <a:p>
            <a:pPr>
              <a:lnSpc>
                <a:spcPct val="150000"/>
              </a:lnSpc>
            </a:pPr>
            <a:r>
              <a:rPr lang="zh-CN" altLang="en-US" dirty="0"/>
              <a:t>业务序列图展现企业内现有</a:t>
            </a:r>
            <a:r>
              <a:rPr lang="zh-CN" altLang="en-US" dirty="0">
                <a:solidFill>
                  <a:srgbClr val="FF0000"/>
                </a:solidFill>
              </a:rPr>
              <a:t>业务流程</a:t>
            </a:r>
            <a:r>
              <a:rPr lang="zh-CN" altLang="en-US" dirty="0"/>
              <a:t>，暴露问题，</a:t>
            </a:r>
            <a:r>
              <a:rPr lang="zh-CN" altLang="en-US" dirty="0">
                <a:solidFill>
                  <a:srgbClr val="FF0000"/>
                </a:solidFill>
              </a:rPr>
              <a:t>为优化提供直观</a:t>
            </a:r>
            <a:r>
              <a:rPr lang="zh-CN" altLang="en-US" dirty="0" smtClean="0">
                <a:solidFill>
                  <a:srgbClr val="FF0000"/>
                </a:solidFill>
              </a:rPr>
              <a:t>依据</a:t>
            </a:r>
            <a:r>
              <a:rPr lang="zh-CN" altLang="en-US" dirty="0">
                <a:solidFill>
                  <a:srgbClr val="FF0000"/>
                </a:solidFill>
              </a:rPr>
              <a:t>。</a:t>
            </a:r>
            <a:endParaRPr lang="zh-CN" altLang="en-US" dirty="0"/>
          </a:p>
          <a:p>
            <a:pPr>
              <a:lnSpc>
                <a:spcPct val="150000"/>
              </a:lnSpc>
            </a:pPr>
            <a:r>
              <a:rPr lang="zh-CN" altLang="en-US" dirty="0"/>
              <a:t>通过改进业务序列，可以提前</a:t>
            </a:r>
            <a:r>
              <a:rPr lang="zh-CN" altLang="en-US" dirty="0">
                <a:solidFill>
                  <a:srgbClr val="FF0000"/>
                </a:solidFill>
              </a:rPr>
              <a:t>模拟出新系统</a:t>
            </a:r>
            <a:r>
              <a:rPr lang="zh-CN" altLang="en-US" dirty="0"/>
              <a:t>的出现，将对组织现行的业务流程造成哪些</a:t>
            </a:r>
            <a:r>
              <a:rPr lang="zh-CN" altLang="en-US" dirty="0">
                <a:solidFill>
                  <a:srgbClr val="FF0000"/>
                </a:solidFill>
              </a:rPr>
              <a:t>影响</a:t>
            </a:r>
            <a:r>
              <a:rPr lang="zh-CN" altLang="en-US" dirty="0"/>
              <a:t>，可以提前</a:t>
            </a:r>
            <a:r>
              <a:rPr lang="zh-CN" altLang="en-US" dirty="0">
                <a:solidFill>
                  <a:srgbClr val="FF0000"/>
                </a:solidFill>
              </a:rPr>
              <a:t>评估新系统的可行性</a:t>
            </a:r>
            <a:r>
              <a:rPr lang="zh-CN" altLang="en-US" dirty="0"/>
              <a:t>或提前进行相应的准备工作，实现安全平稳的组织改进。</a:t>
            </a:r>
            <a:endParaRPr lang="en-US" altLang="zh-CN" dirty="0"/>
          </a:p>
          <a:p>
            <a:pPr>
              <a:lnSpc>
                <a:spcPct val="150000"/>
              </a:lnSpc>
            </a:pPr>
            <a:r>
              <a:rPr lang="zh-CN" altLang="en-US" dirty="0"/>
              <a:t>不要小看这一点，在真实世界里，这一点</a:t>
            </a:r>
            <a:br>
              <a:rPr lang="en-US" altLang="zh-CN" dirty="0"/>
            </a:br>
            <a:r>
              <a:rPr lang="zh-CN" altLang="en-US" dirty="0"/>
              <a:t>很关键，很多优秀的系统就因为不能适应</a:t>
            </a:r>
            <a:br>
              <a:rPr lang="en-US" altLang="zh-CN" dirty="0"/>
            </a:br>
            <a:r>
              <a:rPr lang="zh-CN" altLang="en-US" dirty="0"/>
              <a:t>组织的业务流程而被遗弃。</a:t>
            </a:r>
            <a:endParaRPr lang="zh-CN" altLang="en-US" dirty="0"/>
          </a:p>
        </p:txBody>
      </p:sp>
      <p:sp>
        <p:nvSpPr>
          <p:cNvPr id="5" name="文本框 4"/>
          <p:cNvSpPr txBox="1"/>
          <p:nvPr/>
        </p:nvSpPr>
        <p:spPr>
          <a:xfrm>
            <a:off x="274320" y="449590"/>
            <a:ext cx="6583680" cy="52197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体会</a:t>
            </a:r>
            <a:r>
              <a:rPr lang="zh-CN" altLang="en-US" sz="2800" b="1" dirty="0">
                <a:solidFill>
                  <a:srgbClr val="FF0000"/>
                </a:solidFill>
                <a:latin typeface="微软雅黑" panose="020B0503020204020204" pitchFamily="34" charset="-122"/>
                <a:ea typeface="微软雅黑" panose="020B0503020204020204" pitchFamily="34" charset="-122"/>
              </a:rPr>
              <a:t>业务序列图</a:t>
            </a:r>
            <a:r>
              <a:rPr lang="zh-CN" altLang="en-US" sz="2800" b="1" dirty="0">
                <a:solidFill>
                  <a:srgbClr val="141316"/>
                </a:solidFill>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改进业务序列图</a:t>
            </a:r>
            <a:r>
              <a:rPr lang="zh-CN" altLang="en-US" sz="2800" b="1" dirty="0">
                <a:solidFill>
                  <a:srgbClr val="141316"/>
                </a:solidFill>
                <a:latin typeface="微软雅黑" panose="020B0503020204020204" pitchFamily="34" charset="-122"/>
                <a:ea typeface="微软雅黑" panose="020B0503020204020204" pitchFamily="34" charset="-122"/>
              </a:rPr>
              <a:t>的价值</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srcRect/>
          <a:stretch>
            <a:fillRect/>
          </a:stretch>
        </p:blipFill>
        <p:spPr bwMode="auto">
          <a:xfrm>
            <a:off x="1654175" y="1146175"/>
            <a:ext cx="8669655" cy="5242560"/>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a:t>
            </a:r>
            <a:r>
              <a:rPr lang="zh-CN" altLang="en-US" dirty="0">
                <a:solidFill>
                  <a:srgbClr val="FF0000"/>
                </a:solidFill>
              </a:rPr>
              <a:t>现状</a:t>
            </a:r>
            <a:r>
              <a:rPr lang="zh-CN" altLang="en-US" dirty="0"/>
              <a:t>：业务专家的介绍。</a:t>
            </a:r>
            <a:endParaRPr lang="en-US" altLang="zh-CN" dirty="0"/>
          </a:p>
          <a:p>
            <a:pPr>
              <a:lnSpc>
                <a:spcPct val="150000"/>
              </a:lnSpc>
            </a:pPr>
            <a:r>
              <a:rPr lang="zh-CN" altLang="en-US" dirty="0"/>
              <a:t>组织业务</a:t>
            </a:r>
            <a:r>
              <a:rPr lang="zh-CN" altLang="en-US" dirty="0">
                <a:solidFill>
                  <a:srgbClr val="FF0000"/>
                </a:solidFill>
              </a:rPr>
              <a:t>改进</a:t>
            </a:r>
            <a:r>
              <a:rPr lang="zh-CN" altLang="en-US" dirty="0"/>
              <a:t>：</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endParaRPr lang="zh-CN" altLang="en-US" dirty="0"/>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1"/>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老大</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2"/>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业务专家</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3"/>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需求分析师</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274320" y="449590"/>
            <a:ext cx="5466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注意：如何获取业务建模信息</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7310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1"/>
          <a:srcRect/>
          <a:stretch>
            <a:fillRect/>
          </a:stretch>
        </p:blipFill>
        <p:spPr bwMode="auto">
          <a:xfrm>
            <a:off x="9725052" y="5029200"/>
            <a:ext cx="2344843" cy="1473416"/>
          </a:xfrm>
          <a:prstGeom prst="rect">
            <a:avLst/>
          </a:prstGeom>
          <a:noFill/>
        </p:spPr>
      </p:pic>
      <p:sp>
        <p:nvSpPr>
          <p:cNvPr id="3" name="内容占位符 2"/>
          <p:cNvSpPr>
            <a:spLocks noGrp="1"/>
          </p:cNvSpPr>
          <p:nvPr>
            <p:ph idx="1"/>
          </p:nvPr>
        </p:nvSpPr>
        <p:spPr>
          <a:xfrm>
            <a:off x="740227" y="1427480"/>
            <a:ext cx="10279603" cy="4389120"/>
          </a:xfrm>
        </p:spPr>
        <p:txBody>
          <a:bodyPr/>
          <a:lstStyle/>
          <a:p>
            <a:pPr>
              <a:lnSpc>
                <a:spcPct val="120000"/>
              </a:lnSpc>
            </a:pPr>
            <a:r>
              <a:rPr lang="zh-CN" altLang="en-US" sz="2400" dirty="0"/>
              <a:t>形式：面对面会议。</a:t>
            </a:r>
            <a:endParaRPr lang="en-US" altLang="zh-CN" sz="2400" dirty="0"/>
          </a:p>
          <a:p>
            <a:pPr>
              <a:lnSpc>
                <a:spcPct val="120000"/>
              </a:lnSpc>
            </a:pPr>
            <a:r>
              <a:rPr lang="zh-CN" altLang="en-US" sz="2400" dirty="0"/>
              <a:t>参会人：甲乙双方在业务建模阶段的主要参与者。</a:t>
            </a:r>
            <a:endParaRPr lang="en-US" altLang="zh-CN" sz="2400" dirty="0"/>
          </a:p>
          <a:p>
            <a:pPr>
              <a:lnSpc>
                <a:spcPct val="120000"/>
              </a:lnSpc>
            </a:pPr>
            <a:r>
              <a:rPr lang="zh-CN" altLang="en-US" sz="2400" dirty="0"/>
              <a:t>被审材料：系统愿景、选定组织、</a:t>
            </a:r>
            <a:r>
              <a:rPr lang="zh-CN" altLang="en-US" sz="2400" dirty="0">
                <a:solidFill>
                  <a:srgbClr val="FF0000"/>
                </a:solidFill>
              </a:rPr>
              <a:t>业务用例</a:t>
            </a:r>
            <a:r>
              <a:rPr lang="zh-CN" altLang="en-US" sz="2400" dirty="0" smtClean="0">
                <a:solidFill>
                  <a:srgbClr val="FF0000"/>
                </a:solidFill>
              </a:rPr>
              <a:t>、现状</a:t>
            </a:r>
            <a:r>
              <a:rPr lang="zh-CN" altLang="en-US" sz="2400" dirty="0">
                <a:solidFill>
                  <a:srgbClr val="FF0000"/>
                </a:solidFill>
              </a:rPr>
              <a:t>业务序列图</a:t>
            </a:r>
            <a:r>
              <a:rPr lang="zh-CN" altLang="en-US" sz="2400" dirty="0" smtClean="0">
                <a:solidFill>
                  <a:srgbClr val="FF0000"/>
                </a:solidFill>
              </a:rPr>
              <a:t>、改进</a:t>
            </a:r>
            <a:r>
              <a:rPr lang="zh-CN" altLang="en-US" sz="2400" dirty="0">
                <a:solidFill>
                  <a:srgbClr val="FF0000"/>
                </a:solidFill>
              </a:rPr>
              <a:t>业务序列图</a:t>
            </a:r>
            <a:r>
              <a:rPr lang="zh-CN" altLang="en-US" sz="2400" dirty="0">
                <a:solidFill>
                  <a:schemeClr val="tx1"/>
                </a:solidFill>
              </a:rPr>
              <a:t>。</a:t>
            </a:r>
            <a:endParaRPr lang="en-US" altLang="zh-CN" sz="2400" dirty="0"/>
          </a:p>
          <a:p>
            <a:pPr>
              <a:lnSpc>
                <a:spcPct val="120000"/>
              </a:lnSpc>
            </a:pPr>
            <a:r>
              <a:rPr lang="zh-CN" altLang="en-US" sz="2400" dirty="0"/>
              <a:t>过程：需求分析师主持，介绍业务建模成果，所有参与者交流讨论，达成统一理解和确认。</a:t>
            </a:r>
            <a:endParaRPr lang="en-US" altLang="zh-CN" sz="2400" dirty="0"/>
          </a:p>
          <a:p>
            <a:pPr>
              <a:lnSpc>
                <a:spcPct val="120000"/>
              </a:lnSpc>
            </a:pPr>
            <a:r>
              <a:rPr lang="zh-CN" altLang="en-US" sz="2400" dirty="0"/>
              <a:t>结论：所有参与者</a:t>
            </a:r>
            <a:r>
              <a:rPr lang="zh-CN" altLang="en-US" sz="2400" dirty="0">
                <a:solidFill>
                  <a:srgbClr val="FF0000"/>
                </a:solidFill>
              </a:rPr>
              <a:t>签字</a:t>
            </a:r>
            <a:r>
              <a:rPr lang="zh-CN" altLang="en-US" sz="2400" dirty="0"/>
              <a:t>确认。</a:t>
            </a:r>
            <a:r>
              <a:rPr lang="zh-CN" altLang="en-US" sz="2400" dirty="0" smtClean="0"/>
              <a:t>（也</a:t>
            </a:r>
            <a:r>
              <a:rPr lang="zh-CN" altLang="en-US" sz="2400" dirty="0"/>
              <a:t>有可能是未达成共识，需要返工。）</a:t>
            </a:r>
            <a:endParaRPr lang="en-US" altLang="zh-CN" sz="2400" dirty="0"/>
          </a:p>
          <a:p>
            <a:pPr>
              <a:lnSpc>
                <a:spcPct val="120000"/>
              </a:lnSpc>
            </a:pPr>
            <a:r>
              <a:rPr lang="zh-CN" altLang="en-US" sz="2400" dirty="0"/>
              <a:t>注意：后续的工作基本不</a:t>
            </a:r>
            <a:r>
              <a:rPr lang="zh-CN" altLang="en-US" sz="2400" dirty="0" smtClean="0"/>
              <a:t>需要“老大”</a:t>
            </a:r>
            <a:r>
              <a:rPr lang="zh-CN" altLang="en-US" sz="2400" dirty="0"/>
              <a:t>的参与了。</a:t>
            </a:r>
            <a:endParaRPr lang="zh-CN" altLang="en-US" sz="2400" dirty="0"/>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endParaRPr lang="zh-CN" altLang="en-US" dirty="0"/>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sz="2800" dirty="0"/>
              <a:t>如果下面问题已经很清楚了，就可以精简业务建模并直接进入需求分析阶段。</a:t>
            </a:r>
            <a:endParaRPr lang="en-US" altLang="zh-CN" sz="2800" dirty="0"/>
          </a:p>
          <a:p>
            <a:pPr lvl="1">
              <a:lnSpc>
                <a:spcPct val="150000"/>
              </a:lnSpc>
              <a:buFont typeface="Wingdings" panose="05000000000000000000" pitchFamily="2" charset="2"/>
              <a:buChar char="Ø"/>
            </a:pPr>
            <a:r>
              <a:rPr lang="zh-CN" altLang="en-US" dirty="0"/>
              <a:t>系统是改善什么业务组织（或人群）的价值？</a:t>
            </a:r>
            <a:endParaRPr lang="en-US" altLang="zh-CN" dirty="0"/>
          </a:p>
          <a:p>
            <a:pPr lvl="1">
              <a:lnSpc>
                <a:spcPct val="150000"/>
              </a:lnSpc>
              <a:buFont typeface="Wingdings" panose="05000000000000000000" pitchFamily="2" charset="2"/>
              <a:buChar char="Ø"/>
            </a:pPr>
            <a:r>
              <a:rPr lang="zh-CN" altLang="en-US" dirty="0"/>
              <a:t>改善哪方面价值？目前这方面有什么不足？</a:t>
            </a:r>
            <a:endParaRPr lang="en-US" altLang="zh-CN" dirty="0"/>
          </a:p>
          <a:p>
            <a:pPr lvl="1">
              <a:lnSpc>
                <a:spcPct val="150000"/>
              </a:lnSpc>
              <a:buFont typeface="Wingdings" panose="05000000000000000000" pitchFamily="2" charset="2"/>
              <a:buChar char="Ø"/>
            </a:pPr>
            <a:r>
              <a:rPr lang="zh-CN" altLang="en-US" dirty="0"/>
              <a:t>系统可以改进哪些不足？</a:t>
            </a:r>
            <a:endParaRPr lang="zh-CN" altLang="en-US" dirty="0"/>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1"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endParaRPr lang="zh-CN" altLang="en-US" sz="28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169760"/>
            <a:ext cx="6438173" cy="49414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spcAft>
                <a:spcPts val="1200"/>
              </a:spcAft>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如何</a:t>
            </a:r>
            <a:r>
              <a:rPr lang="zh-CN" altLang="en-US" sz="2400" dirty="0" smtClean="0">
                <a:latin typeface="微软雅黑" panose="020B0503020204020204" pitchFamily="34" charset="-122"/>
                <a:ea typeface="微软雅黑" panose="020B0503020204020204" pitchFamily="34" charset="-122"/>
              </a:rPr>
              <a:t>能</a:t>
            </a:r>
            <a:r>
              <a:rPr lang="zh-CN" altLang="en-US" sz="2400" dirty="0">
                <a:latin typeface="微软雅黑" panose="020B0503020204020204" pitchFamily="34" charset="-122"/>
                <a:ea typeface="微软雅黑" panose="020B0503020204020204" pitchFamily="34" charset="-122"/>
              </a:rPr>
              <a:t>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spcAft>
                <a:spcPts val="1200"/>
              </a:spcAft>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a:t>
            </a:r>
            <a:r>
              <a:rPr lang="zh-CN" altLang="en-US" sz="2400" b="1" dirty="0">
                <a:solidFill>
                  <a:srgbClr val="FFC000"/>
                </a:solidFill>
                <a:latin typeface="微软雅黑" panose="020B0503020204020204" pitchFamily="34" charset="-122"/>
                <a:ea typeface="微软雅黑" panose="020B0503020204020204" pitchFamily="34" charset="-122"/>
              </a:rPr>
              <a:t>金山的事故</a:t>
            </a:r>
            <a:r>
              <a:rPr lang="zh-CN" altLang="en-US" sz="2400" dirty="0">
                <a:latin typeface="微软雅黑" panose="020B0503020204020204" pitchFamily="34" charset="-122"/>
                <a:ea typeface="微软雅黑" panose="020B0503020204020204" pitchFamily="34" charset="-122"/>
              </a:rPr>
              <a:t>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54912" y="3056800"/>
            <a:ext cx="4537359" cy="28221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xEl>
                                              <p:pRg st="1" end="1"/>
                                            </p:txEl>
                                          </p:spTgt>
                                        </p:tgtEl>
                                        <p:attrNameLst>
                                          <p:attrName>style.visibility</p:attrName>
                                        </p:attrNameLst>
                                      </p:cBhvr>
                                      <p:to>
                                        <p:strVal val="visible"/>
                                      </p:to>
                                    </p:set>
                                    <p:animEffect transition="in" filter="fade">
                                      <p:cBhvr>
                                        <p:cTn id="7" dur="500"/>
                                        <p:tgtEl>
                                          <p:spTgt spid="6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qile\Desktop\软件过程\更新图片资源\参考图片\u=3400121047,3526775889&amp;fm=11&amp;gp=0.jpgu=3400121047,3526775889&amp;fm=11&amp;gp=0"/>
          <p:cNvPicPr>
            <a:picLocks noChangeAspect="1"/>
          </p:cNvPicPr>
          <p:nvPr/>
        </p:nvPicPr>
        <p:blipFill>
          <a:blip r:embed="rId1"/>
          <a:srcRect/>
          <a:stretch>
            <a:fillRect/>
          </a:stretch>
        </p:blipFill>
        <p:spPr>
          <a:xfrm>
            <a:off x="1636395" y="1308735"/>
            <a:ext cx="3653155" cy="2228215"/>
          </a:xfrm>
          <a:prstGeom prst="rect">
            <a:avLst/>
          </a:prstGeom>
        </p:spPr>
      </p:pic>
      <p:pic>
        <p:nvPicPr>
          <p:cNvPr id="17" name="图片 16" descr="C:\Users\qile\Desktop\软件过程\更新图片资源\参考图片\图片2.png图片2"/>
          <p:cNvPicPr>
            <a:picLocks noChangeAspect="1"/>
          </p:cNvPicPr>
          <p:nvPr/>
        </p:nvPicPr>
        <p:blipFill>
          <a:blip r:embed="rId2"/>
          <a:srcRect/>
          <a:stretch>
            <a:fillRect/>
          </a:stretch>
        </p:blipFill>
        <p:spPr>
          <a:xfrm>
            <a:off x="7261860" y="3841750"/>
            <a:ext cx="4130675" cy="2437130"/>
          </a:xfrm>
          <a:prstGeom prst="rect">
            <a:avLst/>
          </a:prstGeom>
        </p:spPr>
      </p:pic>
      <p:sp>
        <p:nvSpPr>
          <p:cNvPr id="29" name="文本框 28"/>
          <p:cNvSpPr txBox="1"/>
          <p:nvPr/>
        </p:nvSpPr>
        <p:spPr>
          <a:xfrm>
            <a:off x="8999393" y="5908755"/>
            <a:ext cx="2393604" cy="369332"/>
          </a:xfrm>
          <a:prstGeom prst="rect">
            <a:avLst/>
          </a:prstGeom>
          <a:noFill/>
        </p:spPr>
        <p:txBody>
          <a:bodyPr wrap="none" rtlCol="0">
            <a:spAutoFit/>
          </a:bodyPr>
          <a:lstStyle/>
          <a:p>
            <a:r>
              <a:rPr lang="zh-CN" altLang="en-US" b="1" dirty="0">
                <a:solidFill>
                  <a:srgbClr val="FF0000"/>
                </a:solidFill>
                <a:latin typeface="+mn-ea"/>
              </a:rPr>
              <a:t>业务用例</a:t>
            </a:r>
            <a:r>
              <a:rPr lang="en-US" altLang="zh-CN" b="1" dirty="0">
                <a:solidFill>
                  <a:srgbClr val="FF0000"/>
                </a:solidFill>
                <a:latin typeface="+mn-ea"/>
              </a:rPr>
              <a:t>+</a:t>
            </a:r>
            <a:r>
              <a:rPr lang="zh-CN" altLang="en-US" b="1" dirty="0">
                <a:solidFill>
                  <a:srgbClr val="FF0000"/>
                </a:solidFill>
                <a:latin typeface="+mn-ea"/>
              </a:rPr>
              <a:t>业务序列图</a:t>
            </a:r>
            <a:endParaRPr lang="zh-CN" altLang="en-US" b="1" dirty="0">
              <a:solidFill>
                <a:srgbClr val="FF0000"/>
              </a:solidFill>
              <a:latin typeface="+mn-ea"/>
            </a:endParaRPr>
          </a:p>
        </p:txBody>
      </p:sp>
      <p:pic>
        <p:nvPicPr>
          <p:cNvPr id="14" name="图片 13" descr="C:\Users\qile\Desktop\软件过程\更新图片资源\参考图片\业务建模2.jpg业务建模2"/>
          <p:cNvPicPr>
            <a:picLocks noChangeAspect="1"/>
          </p:cNvPicPr>
          <p:nvPr/>
        </p:nvPicPr>
        <p:blipFill>
          <a:blip r:embed="rId3"/>
          <a:srcRect/>
          <a:stretch>
            <a:fillRect/>
          </a:stretch>
        </p:blipFill>
        <p:spPr>
          <a:xfrm>
            <a:off x="1636395" y="3841750"/>
            <a:ext cx="3653790" cy="2436495"/>
          </a:xfrm>
          <a:prstGeom prst="rect">
            <a:avLst/>
          </a:prstGeom>
        </p:spPr>
      </p:pic>
      <p:sp>
        <p:nvSpPr>
          <p:cNvPr id="15" name="文本框 14"/>
          <p:cNvSpPr txBox="1"/>
          <p:nvPr/>
        </p:nvSpPr>
        <p:spPr>
          <a:xfrm>
            <a:off x="4187647" y="5909934"/>
            <a:ext cx="1102360" cy="368300"/>
          </a:xfrm>
          <a:prstGeom prst="rect">
            <a:avLst/>
          </a:prstGeom>
          <a:noFill/>
        </p:spPr>
        <p:txBody>
          <a:bodyPr wrap="none" rtlCol="0">
            <a:spAutoFit/>
          </a:bodyPr>
          <a:lstStyle/>
          <a:p>
            <a:r>
              <a:rPr lang="zh-CN" altLang="en-US" b="1" dirty="0">
                <a:solidFill>
                  <a:srgbClr val="FF0000"/>
                </a:solidFill>
                <a:latin typeface="+mn-ea"/>
              </a:rPr>
              <a:t>病例模型</a:t>
            </a:r>
            <a:endParaRPr lang="zh-CN" altLang="en-US" b="1" dirty="0">
              <a:solidFill>
                <a:srgbClr val="FF0000"/>
              </a:solidFill>
              <a:latin typeface="+mn-ea"/>
            </a:endParaRPr>
          </a:p>
        </p:txBody>
      </p:sp>
      <p:sp>
        <p:nvSpPr>
          <p:cNvPr id="16" name="文本框 15"/>
          <p:cNvSpPr txBox="1"/>
          <p:nvPr/>
        </p:nvSpPr>
        <p:spPr>
          <a:xfrm>
            <a:off x="4187012" y="3168639"/>
            <a:ext cx="1102360" cy="368300"/>
          </a:xfrm>
          <a:prstGeom prst="rect">
            <a:avLst/>
          </a:prstGeom>
          <a:noFill/>
        </p:spPr>
        <p:txBody>
          <a:bodyPr wrap="none" rtlCol="0">
            <a:spAutoFit/>
          </a:bodyPr>
          <a:lstStyle/>
          <a:p>
            <a:r>
              <a:rPr lang="zh-CN" altLang="en-US" b="1" dirty="0">
                <a:solidFill>
                  <a:srgbClr val="FF0000"/>
                </a:solidFill>
                <a:latin typeface="+mn-ea"/>
              </a:rPr>
              <a:t>病情检查</a:t>
            </a:r>
            <a:endParaRPr lang="zh-CN" altLang="en-US" b="1" dirty="0">
              <a:solidFill>
                <a:srgbClr val="FF0000"/>
              </a:solidFill>
              <a:latin typeface="+mn-ea"/>
            </a:endParaRPr>
          </a:p>
        </p:txBody>
      </p:sp>
      <p:sp>
        <p:nvSpPr>
          <p:cNvPr id="18" name="文本框 17"/>
          <p:cNvSpPr txBox="1"/>
          <p:nvPr/>
        </p:nvSpPr>
        <p:spPr>
          <a:xfrm>
            <a:off x="698038" y="2301955"/>
            <a:ext cx="693420" cy="2553335"/>
          </a:xfrm>
          <a:prstGeom prst="rect">
            <a:avLst/>
          </a:prstGeom>
          <a:noFill/>
        </p:spPr>
        <p:txBody>
          <a:bodyPr wrap="none" rtlCol="0">
            <a:spAutoFit/>
          </a:bodyPr>
          <a:lstStyle/>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人</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sp>
        <p:nvSpPr>
          <p:cNvPr id="19" name="文本框 18"/>
          <p:cNvSpPr txBox="1"/>
          <p:nvPr/>
        </p:nvSpPr>
        <p:spPr>
          <a:xfrm>
            <a:off x="6280958" y="1993980"/>
            <a:ext cx="693420" cy="3169285"/>
          </a:xfrm>
          <a:prstGeom prst="rect">
            <a:avLst/>
          </a:prstGeom>
          <a:noFill/>
        </p:spPr>
        <p:txBody>
          <a:bodyPr wrap="none" rtlCol="0">
            <a:spAutoFit/>
          </a:bodyPr>
          <a:lstStyle/>
          <a:p>
            <a:r>
              <a:rPr lang="zh-CN" altLang="en-US" sz="4000" b="1" dirty="0">
                <a:solidFill>
                  <a:schemeClr val="tx1"/>
                </a:solidFill>
                <a:latin typeface="+mn-ea"/>
              </a:rPr>
              <a:t>给</a:t>
            </a:r>
            <a:endParaRPr lang="zh-CN" altLang="en-US" sz="4000" b="1" dirty="0">
              <a:solidFill>
                <a:schemeClr val="tx1"/>
              </a:solidFill>
              <a:latin typeface="+mn-ea"/>
            </a:endParaRPr>
          </a:p>
          <a:p>
            <a:r>
              <a:rPr lang="zh-CN" altLang="en-US" sz="4000" b="1" dirty="0">
                <a:solidFill>
                  <a:schemeClr val="tx1"/>
                </a:solidFill>
                <a:latin typeface="+mn-ea"/>
              </a:rPr>
              <a:t>企</a:t>
            </a:r>
            <a:endParaRPr lang="zh-CN" altLang="en-US" sz="4000" b="1" dirty="0">
              <a:solidFill>
                <a:schemeClr val="tx1"/>
              </a:solidFill>
              <a:latin typeface="+mn-ea"/>
            </a:endParaRPr>
          </a:p>
          <a:p>
            <a:r>
              <a:rPr lang="zh-CN" altLang="en-US" sz="4000" b="1" dirty="0">
                <a:solidFill>
                  <a:schemeClr val="tx1"/>
                </a:solidFill>
                <a:latin typeface="+mn-ea"/>
              </a:rPr>
              <a:t>业</a:t>
            </a:r>
            <a:endParaRPr lang="zh-CN" altLang="en-US" sz="4000" b="1" dirty="0">
              <a:solidFill>
                <a:schemeClr val="tx1"/>
              </a:solidFill>
              <a:latin typeface="+mn-ea"/>
            </a:endParaRPr>
          </a:p>
          <a:p>
            <a:r>
              <a:rPr lang="zh-CN" altLang="en-US" sz="4000" b="1" dirty="0">
                <a:solidFill>
                  <a:schemeClr val="tx1"/>
                </a:solidFill>
                <a:latin typeface="+mn-ea"/>
              </a:rPr>
              <a:t>看</a:t>
            </a:r>
            <a:endParaRPr lang="zh-CN" altLang="en-US" sz="4000" b="1" dirty="0">
              <a:solidFill>
                <a:schemeClr val="tx1"/>
              </a:solidFill>
              <a:latin typeface="+mn-ea"/>
            </a:endParaRPr>
          </a:p>
          <a:p>
            <a:r>
              <a:rPr lang="zh-CN" altLang="en-US" sz="4000" b="1" dirty="0">
                <a:solidFill>
                  <a:schemeClr val="tx1"/>
                </a:solidFill>
                <a:latin typeface="+mn-ea"/>
              </a:rPr>
              <a:t>病</a:t>
            </a:r>
            <a:endParaRPr lang="zh-CN" altLang="en-US" sz="4000" b="1" dirty="0">
              <a:solidFill>
                <a:schemeClr val="tx1"/>
              </a:solidFill>
              <a:latin typeface="+mn-ea"/>
            </a:endParaRPr>
          </a:p>
        </p:txBody>
      </p:sp>
      <p:pic>
        <p:nvPicPr>
          <p:cNvPr id="20" name="图片 19" descr="C:\Users\qile\Desktop\软件过程\更新图片资源\参考图片\下载2.jpg下载2"/>
          <p:cNvPicPr>
            <a:picLocks noChangeAspect="1"/>
          </p:cNvPicPr>
          <p:nvPr/>
        </p:nvPicPr>
        <p:blipFill>
          <a:blip r:embed="rId4"/>
          <a:srcRect/>
          <a:stretch>
            <a:fillRect/>
          </a:stretch>
        </p:blipFill>
        <p:spPr>
          <a:xfrm>
            <a:off x="7261860" y="1308735"/>
            <a:ext cx="4192270" cy="2228215"/>
          </a:xfrm>
          <a:prstGeom prst="rect">
            <a:avLst/>
          </a:prstGeom>
        </p:spPr>
      </p:pic>
      <p:sp>
        <p:nvSpPr>
          <p:cNvPr id="21" name="文本框 20"/>
          <p:cNvSpPr txBox="1"/>
          <p:nvPr/>
        </p:nvSpPr>
        <p:spPr>
          <a:xfrm>
            <a:off x="9892203" y="3168730"/>
            <a:ext cx="1562100" cy="368300"/>
          </a:xfrm>
          <a:prstGeom prst="rect">
            <a:avLst/>
          </a:prstGeom>
          <a:noFill/>
        </p:spPr>
        <p:txBody>
          <a:bodyPr wrap="none" rtlCol="0">
            <a:spAutoFit/>
          </a:bodyPr>
          <a:lstStyle/>
          <a:p>
            <a:r>
              <a:rPr lang="zh-CN" b="1" dirty="0">
                <a:solidFill>
                  <a:srgbClr val="FF0000"/>
                </a:solidFill>
                <a:latin typeface="+mn-ea"/>
              </a:rPr>
              <a:t>企业需求调查</a:t>
            </a:r>
            <a:endParaRPr lang="zh-CN" b="1" dirty="0">
              <a:solidFill>
                <a:srgbClr val="FF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5" grpId="0"/>
      <p:bldP spid="16" grpId="0"/>
      <p:bldP spid="18"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18843"/>
            <a:ext cx="10063114" cy="4636792"/>
          </a:xfrm>
          <a:noFill/>
          <a:extLst>
            <a:ext uri="{909E8E84-426E-40DD-AFC4-6F175D3DCCD1}">
              <a14:hiddenFill xmlns:a14="http://schemas.microsoft.com/office/drawing/2010/main">
                <a:solidFill>
                  <a:srgbClr val="FFFF00"/>
                </a:solidFill>
              </a14:hiddenFill>
            </a:ext>
          </a:extLst>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a:t>
            </a:r>
            <a:r>
              <a:rPr lang="zh-CN" altLang="en-US" dirty="0">
                <a:solidFill>
                  <a:srgbClr val="FF0000"/>
                </a:solidFill>
              </a:rPr>
              <a:t>客户</a:t>
            </a:r>
            <a:r>
              <a:rPr lang="zh-CN" altLang="en-US" dirty="0"/>
              <a:t>及其</a:t>
            </a:r>
            <a:r>
              <a:rPr lang="zh-CN" altLang="en-US" dirty="0">
                <a:solidFill>
                  <a:srgbClr val="FF0000"/>
                </a:solidFill>
              </a:rPr>
              <a:t>愿景</a:t>
            </a:r>
            <a:r>
              <a:rPr lang="zh-CN" altLang="en-US" dirty="0"/>
              <a:t>，切记不是在为自己做系统；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a:t>
            </a:r>
            <a:r>
              <a:rPr lang="zh-CN" altLang="en-US" dirty="0">
                <a:solidFill>
                  <a:srgbClr val="FF0000"/>
                </a:solidFill>
              </a:rPr>
              <a:t>痛处</a:t>
            </a:r>
            <a:r>
              <a:rPr lang="zh-CN" altLang="en-US" dirty="0"/>
              <a:t>和</a:t>
            </a:r>
            <a:r>
              <a:rPr lang="zh-CN" altLang="en-US" dirty="0">
                <a:solidFill>
                  <a:srgbClr val="FF0000"/>
                </a:solidFill>
              </a:rPr>
              <a:t>不足</a:t>
            </a:r>
            <a:r>
              <a:rPr lang="zh-CN" altLang="en-US" dirty="0"/>
              <a:t>；</a:t>
            </a:r>
            <a:endParaRPr lang="en-US" altLang="zh-CN" dirty="0"/>
          </a:p>
          <a:p>
            <a:pPr marL="914400" lvl="1" indent="-457200">
              <a:lnSpc>
                <a:spcPct val="150000"/>
              </a:lnSpc>
              <a:buFont typeface="+mj-lt"/>
              <a:buAutoNum type="arabicPeriod"/>
            </a:pPr>
            <a:r>
              <a:rPr lang="zh-CN" altLang="en-US" dirty="0"/>
              <a:t>如何</a:t>
            </a:r>
            <a:r>
              <a:rPr lang="zh-CN" altLang="en-US" dirty="0">
                <a:solidFill>
                  <a:srgbClr val="FF0000"/>
                </a:solidFill>
              </a:rPr>
              <a:t>改进</a:t>
            </a:r>
            <a:r>
              <a:rPr lang="en-US" altLang="zh-CN" dirty="0"/>
              <a:t>--</a:t>
            </a:r>
            <a:r>
              <a:rPr lang="zh-CN" altLang="en-US" dirty="0"/>
              <a:t>新系统的价值就是解决客户痛处、改良客户不足，这才是客户愿意掏腰包的动力；</a:t>
            </a:r>
            <a:endParaRPr lang="zh-CN" altLang="en-US" dirty="0"/>
          </a:p>
          <a:p>
            <a:pPr marL="914400" lvl="1" indent="-457200">
              <a:lnSpc>
                <a:spcPct val="150000"/>
              </a:lnSpc>
              <a:buFont typeface="+mj-lt"/>
              <a:buAutoNum type="arabicPeriod"/>
            </a:pPr>
            <a:r>
              <a:rPr lang="zh-CN" altLang="en-US" dirty="0"/>
              <a:t>在业务建模和</a:t>
            </a:r>
            <a:r>
              <a:rPr lang="zh-CN" altLang="en-US" dirty="0" smtClean="0"/>
              <a:t>需求分析</a:t>
            </a:r>
            <a:r>
              <a:rPr lang="zh-CN" altLang="en-US" dirty="0"/>
              <a:t>阶段</a:t>
            </a:r>
            <a:r>
              <a:rPr lang="zh-CN" altLang="en-US" dirty="0" smtClean="0"/>
              <a:t>，</a:t>
            </a:r>
            <a:r>
              <a:rPr lang="zh-CN" altLang="en-US" dirty="0"/>
              <a:t>忘掉自己技术专家的身份；</a:t>
            </a:r>
            <a:endParaRPr lang="zh-CN" altLang="en-US" dirty="0"/>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a:t>
            </a:r>
            <a:r>
              <a:rPr lang="zh-CN" altLang="en-US" sz="3200" b="1" dirty="0" smtClean="0">
                <a:solidFill>
                  <a:srgbClr val="141316"/>
                </a:solidFill>
                <a:latin typeface="微软雅黑" panose="020B0503020204020204" pitchFamily="34" charset="-122"/>
                <a:ea typeface="微软雅黑" panose="020B0503020204020204" pitchFamily="34" charset="-122"/>
              </a:rPr>
              <a:t>意义和注意事项</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40018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4391</Words>
  <Application>WPS 演示</Application>
  <PresentationFormat>自定义</PresentationFormat>
  <Paragraphs>521</Paragraphs>
  <Slides>65</Slides>
  <Notes>24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65</vt:i4>
      </vt:variant>
    </vt:vector>
  </HeadingPairs>
  <TitlesOfParts>
    <vt:vector size="78" baseType="lpstr">
      <vt:lpstr>Arial</vt:lpstr>
      <vt:lpstr>宋体</vt:lpstr>
      <vt:lpstr>Wingdings</vt:lpstr>
      <vt:lpstr>隶书</vt:lpstr>
      <vt:lpstr>微软雅黑</vt:lpstr>
      <vt:lpstr>华康俪金黑W8(P)</vt:lpstr>
      <vt:lpstr>黑体</vt:lpstr>
      <vt:lpstr>Calibri</vt:lpstr>
      <vt:lpstr>Arial Unicode MS</vt:lpstr>
      <vt:lpstr>Berlin Sans FB Demi</vt:lpstr>
      <vt:lpstr>Times New Roman</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qile</cp:lastModifiedBy>
  <cp:revision>412</cp:revision>
  <dcterms:created xsi:type="dcterms:W3CDTF">2013-08-14T15:08:00Z</dcterms:created>
  <dcterms:modified xsi:type="dcterms:W3CDTF">2020-08-04T05:45:03Z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